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5"/>
    <p:sldMasterId id="2147483950" r:id="rId6"/>
    <p:sldMasterId id="2147483957" r:id="rId7"/>
    <p:sldMasterId id="2147483970" r:id="rId8"/>
  </p:sldMasterIdLst>
  <p:notesMasterIdLst>
    <p:notesMasterId r:id="rId25"/>
  </p:notesMasterIdLst>
  <p:handoutMasterIdLst>
    <p:handoutMasterId r:id="rId26"/>
  </p:handoutMasterIdLst>
  <p:sldIdLst>
    <p:sldId id="256" r:id="rId9"/>
    <p:sldId id="276" r:id="rId10"/>
    <p:sldId id="258" r:id="rId11"/>
    <p:sldId id="267" r:id="rId12"/>
    <p:sldId id="260" r:id="rId13"/>
    <p:sldId id="270" r:id="rId14"/>
    <p:sldId id="272" r:id="rId15"/>
    <p:sldId id="273" r:id="rId16"/>
    <p:sldId id="278" r:id="rId17"/>
    <p:sldId id="265" r:id="rId18"/>
    <p:sldId id="261" r:id="rId19"/>
    <p:sldId id="262" r:id="rId20"/>
    <p:sldId id="263" r:id="rId21"/>
    <p:sldId id="277" r:id="rId22"/>
    <p:sldId id="266" r:id="rId23"/>
    <p:sldId id="269" r:id="rId24"/>
  </p:sldIdLst>
  <p:sldSz cx="12225338" cy="6858000"/>
  <p:notesSz cx="7023100" cy="9309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6106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12212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8319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24425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3053182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3663818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4274454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4885091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clrMru>
    <a:srgbClr val="000000"/>
    <a:srgbClr val="FFAE00"/>
    <a:srgbClr val="053249"/>
    <a:srgbClr val="8197A6"/>
    <a:srgbClr val="F1666A"/>
    <a:srgbClr val="D9D9D9"/>
    <a:srgbClr val="003249"/>
    <a:srgbClr val="335E6F"/>
    <a:srgbClr val="006196"/>
    <a:srgbClr val="6DC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9" autoAdjust="0"/>
    <p:restoredTop sz="93815" autoAdjust="0"/>
  </p:normalViewPr>
  <p:slideViewPr>
    <p:cSldViewPr snapToGrid="0">
      <p:cViewPr varScale="1">
        <p:scale>
          <a:sx n="208" d="100"/>
          <a:sy n="208" d="100"/>
        </p:scale>
        <p:origin x="712" y="200"/>
      </p:cViewPr>
      <p:guideLst>
        <p:guide orient="horz" pos="2160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659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/>
          </c:spPr>
          <c:explosion val="5"/>
          <c:dPt>
            <c:idx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741F-47C1-9996-DF6877D07366}"/>
              </c:ext>
            </c:extLst>
          </c:dPt>
          <c:dPt>
            <c:idx val="1"/>
            <c:bubble3D val="0"/>
            <c:spPr>
              <a:solidFill>
                <a:srgbClr val="00AE9D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741F-47C1-9996-DF6877D07366}"/>
              </c:ext>
            </c:extLst>
          </c:dPt>
          <c:dPt>
            <c:idx val="2"/>
            <c:bubble3D val="0"/>
            <c:spPr>
              <a:solidFill>
                <a:srgbClr val="008E7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741F-47C1-9996-DF6877D07366}"/>
              </c:ext>
            </c:extLst>
          </c:dPt>
          <c:dPt>
            <c:idx val="3"/>
            <c:bubble3D val="0"/>
            <c:spPr>
              <a:solidFill>
                <a:srgbClr val="00676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741F-47C1-9996-DF6877D07366}"/>
              </c:ext>
            </c:extLst>
          </c:dPt>
          <c:dPt>
            <c:idx val="4"/>
            <c:bubble3D val="0"/>
            <c:spPr>
              <a:solidFill>
                <a:srgbClr val="FFCC4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9-741F-47C1-9996-DF6877D07366}"/>
              </c:ext>
            </c:extLst>
          </c:dPt>
          <c:dPt>
            <c:idx val="5"/>
            <c:bubble3D val="0"/>
            <c:spPr>
              <a:solidFill>
                <a:srgbClr val="FBAB1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B-741F-47C1-9996-DF6877D07366}"/>
              </c:ext>
            </c:extLst>
          </c:dPt>
          <c:dPt>
            <c:idx val="6"/>
            <c:bubble3D val="0"/>
            <c:spPr>
              <a:solidFill>
                <a:srgbClr val="F479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D-741F-47C1-9996-DF6877D07366}"/>
              </c:ext>
            </c:extLst>
          </c:dPt>
          <c:dPt>
            <c:idx val="7"/>
            <c:bubble3D val="0"/>
            <c:spPr>
              <a:solidFill>
                <a:srgbClr val="A7553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F-741F-47C1-9996-DF6877D07366}"/>
              </c:ext>
            </c:extLst>
          </c:dPt>
          <c:dPt>
            <c:idx val="8"/>
            <c:bubble3D val="0"/>
            <c:spPr>
              <a:solidFill>
                <a:srgbClr val="F1666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1-741F-47C1-9996-DF6877D07366}"/>
              </c:ext>
            </c:extLst>
          </c:dPt>
          <c:dPt>
            <c:idx val="9"/>
            <c:bubble3D val="0"/>
            <c:spPr>
              <a:solidFill>
                <a:srgbClr val="ED1B2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3-741F-47C1-9996-DF6877D07366}"/>
              </c:ext>
            </c:extLst>
          </c:dPt>
          <c:dPt>
            <c:idx val="10"/>
            <c:bubble3D val="0"/>
            <c:spPr>
              <a:solidFill>
                <a:srgbClr val="CF1D39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5-741F-47C1-9996-DF6877D07366}"/>
              </c:ext>
            </c:extLst>
          </c:dPt>
          <c:dPt>
            <c:idx val="11"/>
            <c:bubble3D val="0"/>
            <c:spPr>
              <a:solidFill>
                <a:srgbClr val="96013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7-741F-47C1-9996-DF6877D07366}"/>
              </c:ext>
            </c:extLst>
          </c:dPt>
          <c:dPt>
            <c:idx val="12"/>
            <c:bubble3D val="0"/>
            <c:spPr>
              <a:solidFill>
                <a:srgbClr val="6DCFF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9-741F-47C1-9996-DF6877D07366}"/>
              </c:ext>
            </c:extLst>
          </c:dPt>
          <c:dPt>
            <c:idx val="13"/>
            <c:bubble3D val="0"/>
            <c:spPr>
              <a:solidFill>
                <a:srgbClr val="009BDB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B-741F-47C1-9996-DF6877D07366}"/>
              </c:ext>
            </c:extLst>
          </c:dPt>
          <c:dPt>
            <c:idx val="14"/>
            <c:bubble3D val="0"/>
            <c:spPr>
              <a:solidFill>
                <a:srgbClr val="00619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D-741F-47C1-9996-DF6877D07366}"/>
              </c:ext>
            </c:extLst>
          </c:dPt>
          <c:dPt>
            <c:idx val="15"/>
            <c:bubble3D val="0"/>
            <c:spPr>
              <a:solidFill>
                <a:srgbClr val="1E337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F-741F-47C1-9996-DF6877D07366}"/>
              </c:ext>
            </c:extLst>
          </c:dPt>
          <c:dPt>
            <c:idx val="16"/>
            <c:bubble3D val="0"/>
            <c:spPr>
              <a:solidFill>
                <a:srgbClr val="76C8A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1-741F-47C1-9996-DF6877D07366}"/>
              </c:ext>
            </c:extLst>
          </c:dPt>
          <c:dPt>
            <c:idx val="17"/>
            <c:bubble3D val="0"/>
            <c:spPr>
              <a:solidFill>
                <a:srgbClr val="00AE9D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3-741F-47C1-9996-DF6877D07366}"/>
              </c:ext>
            </c:extLst>
          </c:dPt>
          <c:dPt>
            <c:idx val="18"/>
            <c:bubble3D val="0"/>
            <c:spPr>
              <a:solidFill>
                <a:srgbClr val="008E7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5-741F-47C1-9996-DF6877D07366}"/>
              </c:ext>
            </c:extLst>
          </c:dPt>
          <c:dPt>
            <c:idx val="19"/>
            <c:bubble3D val="0"/>
            <c:spPr>
              <a:solidFill>
                <a:srgbClr val="00676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7-741F-47C1-9996-DF6877D07366}"/>
              </c:ext>
            </c:extLst>
          </c:dPt>
          <c:dPt>
            <c:idx val="20"/>
            <c:bubble3D val="0"/>
            <c:spPr>
              <a:solidFill>
                <a:srgbClr val="FFCC4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9-741F-47C1-9996-DF6877D07366}"/>
              </c:ext>
            </c:extLst>
          </c:dPt>
          <c:dPt>
            <c:idx val="21"/>
            <c:bubble3D val="0"/>
            <c:spPr>
              <a:solidFill>
                <a:srgbClr val="FFDE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B-741F-47C1-9996-DF6877D07366}"/>
              </c:ext>
            </c:extLst>
          </c:dPt>
          <c:dPt>
            <c:idx val="22"/>
            <c:bubble3D val="0"/>
            <c:spPr>
              <a:solidFill>
                <a:srgbClr val="F479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D-741F-47C1-9996-DF6877D07366}"/>
              </c:ext>
            </c:extLst>
          </c:dPt>
          <c:dPt>
            <c:idx val="23"/>
            <c:bubble3D val="0"/>
            <c:spPr>
              <a:solidFill>
                <a:srgbClr val="A7553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F-741F-47C1-9996-DF6877D0736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41F-47C1-9996-DF6877D0736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41F-47C1-9996-DF6877D0736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41F-47C1-9996-DF6877D0736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41F-47C1-9996-DF6877D0736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741F-47C1-9996-DF6877D07366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741F-47C1-9996-DF6877D0736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741F-47C1-9996-DF6877D0736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741F-47C1-9996-DF6877D0736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741F-47C1-9996-DF6877D0736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741F-47C1-9996-DF6877D07366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741F-47C1-9996-DF6877D07366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741F-47C1-9996-DF6877D07366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9-741F-47C1-9996-DF6877D07366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741F-47C1-9996-DF6877D07366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D-741F-47C1-9996-DF6877D07366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F-741F-47C1-9996-DF6877D07366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741F-47C1-9996-DF6877D07366}"/>
                </c:ext>
              </c:extLst>
            </c:dLbl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3-741F-47C1-9996-DF6877D07366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5-741F-47C1-9996-DF6877D07366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7-741F-47C1-9996-DF6877D07366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9-741F-47C1-9996-DF6877D07366}"/>
                </c:ext>
              </c:extLst>
            </c:dLbl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B-741F-47C1-9996-DF6877D07366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D-741F-47C1-9996-DF6877D07366}"/>
                </c:ext>
              </c:extLst>
            </c:dLbl>
            <c:dLbl>
              <c:idx val="2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F-741F-47C1-9996-DF6877D073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sng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1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Sheet1!$A$2:$A$25</c:f>
              <c:strCache>
                <c:ptCount val="24"/>
                <c:pt idx="0">
                  <c:v>1st Entry</c:v>
                </c:pt>
                <c:pt idx="1">
                  <c:v>2nd Entry</c:v>
                </c:pt>
                <c:pt idx="2">
                  <c:v>3rd Entry</c:v>
                </c:pt>
                <c:pt idx="3">
                  <c:v>4th Entry</c:v>
                </c:pt>
                <c:pt idx="4">
                  <c:v>5th Entry</c:v>
                </c:pt>
                <c:pt idx="5">
                  <c:v>6th Entry</c:v>
                </c:pt>
                <c:pt idx="6">
                  <c:v>7th Entry</c:v>
                </c:pt>
                <c:pt idx="7">
                  <c:v>8th Entry</c:v>
                </c:pt>
                <c:pt idx="8">
                  <c:v>9th Entry</c:v>
                </c:pt>
                <c:pt idx="9">
                  <c:v>10th Entry</c:v>
                </c:pt>
                <c:pt idx="10">
                  <c:v>11th Entry</c:v>
                </c:pt>
                <c:pt idx="11">
                  <c:v>12th Entry</c:v>
                </c:pt>
                <c:pt idx="12">
                  <c:v>13th Entry</c:v>
                </c:pt>
                <c:pt idx="13">
                  <c:v>14th Entry</c:v>
                </c:pt>
                <c:pt idx="14">
                  <c:v>15th Entry</c:v>
                </c:pt>
                <c:pt idx="15">
                  <c:v>16th Entry</c:v>
                </c:pt>
                <c:pt idx="16">
                  <c:v>17th Entry</c:v>
                </c:pt>
                <c:pt idx="17">
                  <c:v>18th Entry</c:v>
                </c:pt>
                <c:pt idx="18">
                  <c:v>19th Entry</c:v>
                </c:pt>
                <c:pt idx="19">
                  <c:v>20th Entry</c:v>
                </c:pt>
                <c:pt idx="20">
                  <c:v>21th Entry</c:v>
                </c:pt>
                <c:pt idx="21">
                  <c:v>22th Entry</c:v>
                </c:pt>
                <c:pt idx="22">
                  <c:v>23th Entry</c:v>
                </c:pt>
                <c:pt idx="23">
                  <c:v>24th Entry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741F-47C1-9996-DF6877D0736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u="sng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solidFill>
          <a:schemeClr val="accent1">
            <a:alpha val="3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916454801487282E-2"/>
          <c:y val="5.9660478663425089E-2"/>
          <c:w val="0.93792021248511792"/>
          <c:h val="0.593915137966616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504-4AAD-8BCA-155C626759E1}"/>
              </c:ext>
            </c:extLst>
          </c:dPt>
          <c:dPt>
            <c:idx val="1"/>
            <c:invertIfNegative val="0"/>
            <c:bubble3D val="0"/>
            <c:spPr>
              <a:solidFill>
                <a:srgbClr val="00AE9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504-4AAD-8BCA-155C626759E1}"/>
              </c:ext>
            </c:extLst>
          </c:dPt>
          <c:dPt>
            <c:idx val="2"/>
            <c:invertIfNegative val="0"/>
            <c:bubble3D val="0"/>
            <c:spPr>
              <a:solidFill>
                <a:srgbClr val="008E7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504-4AAD-8BCA-155C626759E1}"/>
              </c:ext>
            </c:extLst>
          </c:dPt>
          <c:dPt>
            <c:idx val="3"/>
            <c:invertIfNegative val="0"/>
            <c:bubble3D val="0"/>
            <c:spPr>
              <a:solidFill>
                <a:srgbClr val="00676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504-4AAD-8BCA-155C626759E1}"/>
              </c:ext>
            </c:extLst>
          </c:dPt>
          <c:dPt>
            <c:idx val="4"/>
            <c:invertIfNegative val="0"/>
            <c:bubble3D val="0"/>
            <c:spPr>
              <a:solidFill>
                <a:srgbClr val="FFCC4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504-4AAD-8BCA-155C626759E1}"/>
              </c:ext>
            </c:extLst>
          </c:dPt>
          <c:dPt>
            <c:idx val="5"/>
            <c:invertIfNegative val="0"/>
            <c:bubble3D val="0"/>
            <c:spPr>
              <a:solidFill>
                <a:srgbClr val="FBAB1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1504-4AAD-8BCA-155C626759E1}"/>
              </c:ext>
            </c:extLst>
          </c:dPt>
          <c:dPt>
            <c:idx val="6"/>
            <c:invertIfNegative val="0"/>
            <c:bubble3D val="0"/>
            <c:spPr>
              <a:solidFill>
                <a:srgbClr val="F4792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1504-4AAD-8BCA-155C626759E1}"/>
              </c:ext>
            </c:extLst>
          </c:dPt>
          <c:dPt>
            <c:idx val="7"/>
            <c:invertIfNegative val="0"/>
            <c:bubble3D val="0"/>
            <c:spPr>
              <a:solidFill>
                <a:srgbClr val="A7553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1504-4AAD-8BCA-155C626759E1}"/>
              </c:ext>
            </c:extLst>
          </c:dPt>
          <c:dPt>
            <c:idx val="8"/>
            <c:invertIfNegative val="0"/>
            <c:bubble3D val="0"/>
            <c:spPr>
              <a:solidFill>
                <a:srgbClr val="F1666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1504-4AAD-8BCA-155C626759E1}"/>
              </c:ext>
            </c:extLst>
          </c:dPt>
          <c:dPt>
            <c:idx val="9"/>
            <c:invertIfNegative val="0"/>
            <c:bubble3D val="0"/>
            <c:spPr>
              <a:solidFill>
                <a:srgbClr val="ED1B2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1504-4AAD-8BCA-155C626759E1}"/>
              </c:ext>
            </c:extLst>
          </c:dPt>
          <c:dPt>
            <c:idx val="10"/>
            <c:invertIfNegative val="0"/>
            <c:bubble3D val="0"/>
            <c:spPr>
              <a:solidFill>
                <a:srgbClr val="CF1D3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1504-4AAD-8BCA-155C626759E1}"/>
              </c:ext>
            </c:extLst>
          </c:dPt>
          <c:dPt>
            <c:idx val="11"/>
            <c:invertIfNegative val="0"/>
            <c:bubble3D val="0"/>
            <c:spPr>
              <a:solidFill>
                <a:srgbClr val="96013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1504-4AAD-8BCA-155C626759E1}"/>
              </c:ext>
            </c:extLst>
          </c:dPt>
          <c:dPt>
            <c:idx val="12"/>
            <c:invertIfNegative val="0"/>
            <c:bubble3D val="0"/>
            <c:spPr>
              <a:solidFill>
                <a:srgbClr val="6DCFF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1504-4AAD-8BCA-155C626759E1}"/>
              </c:ext>
            </c:extLst>
          </c:dPt>
          <c:dPt>
            <c:idx val="13"/>
            <c:invertIfNegative val="0"/>
            <c:bubble3D val="0"/>
            <c:spPr>
              <a:solidFill>
                <a:srgbClr val="009BD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1504-4AAD-8BCA-155C626759E1}"/>
              </c:ext>
            </c:extLst>
          </c:dPt>
          <c:dPt>
            <c:idx val="14"/>
            <c:invertIfNegative val="0"/>
            <c:bubble3D val="0"/>
            <c:spPr>
              <a:solidFill>
                <a:srgbClr val="00619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1504-4AAD-8BCA-155C626759E1}"/>
              </c:ext>
            </c:extLst>
          </c:dPt>
          <c:dPt>
            <c:idx val="15"/>
            <c:invertIfNegative val="0"/>
            <c:bubble3D val="0"/>
            <c:spPr>
              <a:solidFill>
                <a:srgbClr val="1E337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1504-4AAD-8BCA-155C626759E1}"/>
              </c:ext>
            </c:extLst>
          </c:dPt>
          <c:dPt>
            <c:idx val="16"/>
            <c:invertIfNegative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1504-4AAD-8BCA-155C626759E1}"/>
              </c:ext>
            </c:extLst>
          </c:dPt>
          <c:dPt>
            <c:idx val="17"/>
            <c:invertIfNegative val="0"/>
            <c:bubble3D val="0"/>
            <c:spPr>
              <a:solidFill>
                <a:srgbClr val="00AE9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1504-4AAD-8BCA-155C626759E1}"/>
              </c:ext>
            </c:extLst>
          </c:dPt>
          <c:dPt>
            <c:idx val="18"/>
            <c:invertIfNegative val="0"/>
            <c:bubble3D val="0"/>
            <c:spPr>
              <a:solidFill>
                <a:srgbClr val="008E7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5-1504-4AAD-8BCA-155C626759E1}"/>
              </c:ext>
            </c:extLst>
          </c:dPt>
          <c:dPt>
            <c:idx val="19"/>
            <c:invertIfNegative val="0"/>
            <c:bubble3D val="0"/>
            <c:spPr>
              <a:solidFill>
                <a:srgbClr val="00676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7-1504-4AAD-8BCA-155C626759E1}"/>
              </c:ext>
            </c:extLst>
          </c:dPt>
          <c:dPt>
            <c:idx val="20"/>
            <c:invertIfNegative val="0"/>
            <c:bubble3D val="0"/>
            <c:spPr>
              <a:solidFill>
                <a:srgbClr val="FFCC4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9-1504-4AAD-8BCA-155C626759E1}"/>
              </c:ext>
            </c:extLst>
          </c:dPt>
          <c:dPt>
            <c:idx val="21"/>
            <c:invertIfNegative val="0"/>
            <c:bubble3D val="0"/>
            <c:spPr>
              <a:solidFill>
                <a:srgbClr val="FBAB1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B-1504-4AAD-8BCA-155C626759E1}"/>
              </c:ext>
            </c:extLst>
          </c:dPt>
          <c:dPt>
            <c:idx val="22"/>
            <c:invertIfNegative val="0"/>
            <c:bubble3D val="0"/>
            <c:spPr>
              <a:solidFill>
                <a:srgbClr val="F4792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D-1504-4AAD-8BCA-155C626759E1}"/>
              </c:ext>
            </c:extLst>
          </c:dPt>
          <c:dPt>
            <c:idx val="23"/>
            <c:invertIfNegative val="0"/>
            <c:bubble3D val="0"/>
            <c:spPr>
              <a:solidFill>
                <a:srgbClr val="A7553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F-1504-4AAD-8BCA-155C626759E1}"/>
              </c:ext>
            </c:extLst>
          </c:dPt>
          <c:cat>
            <c:strRef>
              <c:f>Sheet1!$A$2:$A$25</c:f>
              <c:strCache>
                <c:ptCount val="24"/>
                <c:pt idx="0">
                  <c:v>1st Entry</c:v>
                </c:pt>
                <c:pt idx="1">
                  <c:v>2nd Entry</c:v>
                </c:pt>
                <c:pt idx="2">
                  <c:v>3rd Entry</c:v>
                </c:pt>
                <c:pt idx="3">
                  <c:v>4th Entry</c:v>
                </c:pt>
                <c:pt idx="4">
                  <c:v>5th Entry</c:v>
                </c:pt>
                <c:pt idx="5">
                  <c:v>6th Entry</c:v>
                </c:pt>
                <c:pt idx="6">
                  <c:v>7th Entry</c:v>
                </c:pt>
                <c:pt idx="7">
                  <c:v>8th Entry</c:v>
                </c:pt>
                <c:pt idx="8">
                  <c:v>9th Entry</c:v>
                </c:pt>
                <c:pt idx="9">
                  <c:v>10th Entry</c:v>
                </c:pt>
                <c:pt idx="10">
                  <c:v>11th Entry</c:v>
                </c:pt>
                <c:pt idx="11">
                  <c:v>12th Entry</c:v>
                </c:pt>
                <c:pt idx="12">
                  <c:v>13th Entry</c:v>
                </c:pt>
                <c:pt idx="13">
                  <c:v>14th Entry</c:v>
                </c:pt>
                <c:pt idx="14">
                  <c:v>15th Entry</c:v>
                </c:pt>
                <c:pt idx="15">
                  <c:v>16th Entry</c:v>
                </c:pt>
                <c:pt idx="16">
                  <c:v>17th Entry</c:v>
                </c:pt>
                <c:pt idx="17">
                  <c:v>18th Entry</c:v>
                </c:pt>
                <c:pt idx="18">
                  <c:v>19th Entry</c:v>
                </c:pt>
                <c:pt idx="19">
                  <c:v>20th Entry</c:v>
                </c:pt>
                <c:pt idx="20">
                  <c:v>21th Entry</c:v>
                </c:pt>
                <c:pt idx="21">
                  <c:v>22th Entry</c:v>
                </c:pt>
                <c:pt idx="22">
                  <c:v>23th Entry</c:v>
                </c:pt>
                <c:pt idx="23">
                  <c:v>24th Entry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1504-4AAD-8BCA-155C62675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10"/>
        <c:shape val="box"/>
        <c:axId val="1929698128"/>
        <c:axId val="1929700880"/>
        <c:axId val="0"/>
      </c:bar3DChart>
      <c:catAx>
        <c:axId val="1929698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50" normalizeH="0" baseline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9700880"/>
        <c:crosses val="autoZero"/>
        <c:auto val="1"/>
        <c:lblAlgn val="ctr"/>
        <c:lblOffset val="100"/>
        <c:noMultiLvlLbl val="0"/>
      </c:catAx>
      <c:valAx>
        <c:axId val="19297008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969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5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  <a:sp3d/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>
      <cs:styleClr val="0"/>
    </cs:fillRef>
    <cs:effectRef idx="0"/>
    <cs:fontRef idx="minor">
      <a:schemeClr val="dk1"/>
    </cs:fontRef>
    <cs:spPr>
      <a:solidFill>
        <a:schemeClr val="phClr">
          <a:alpha val="30000"/>
        </a:schemeClr>
      </a:solidFill>
      <a:sp3d/>
    </cs:spPr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lumMod val="60000"/>
            <a:lumOff val="40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lumMod val="50000"/>
            <a:lumOff val="5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0B5BA1-00A0-1647-A4D1-DB0D95493E7E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D0FA6B8-FEE2-CF40-965C-80AA8FD18DA2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/>
            <a:t>Discovered by Pan-STARRS in 2016</a:t>
          </a:r>
        </a:p>
      </dgm:t>
    </dgm:pt>
    <dgm:pt modelId="{CE55FD29-D1C2-FD42-8CC3-792263E9298C}" type="parTrans" cxnId="{376315AD-047F-7044-9C7E-513E72F4F38A}">
      <dgm:prSet/>
      <dgm:spPr/>
      <dgm:t>
        <a:bodyPr/>
        <a:lstStyle/>
        <a:p>
          <a:endParaRPr lang="en-GB"/>
        </a:p>
      </dgm:t>
    </dgm:pt>
    <dgm:pt modelId="{73C86EBD-773E-3640-8392-07469541AE86}" type="sibTrans" cxnId="{376315AD-047F-7044-9C7E-513E72F4F38A}">
      <dgm:prSet/>
      <dgm:spPr/>
      <dgm:t>
        <a:bodyPr/>
        <a:lstStyle/>
        <a:p>
          <a:endParaRPr lang="en-GB"/>
        </a:p>
      </dgm:t>
    </dgm:pt>
    <dgm:pt modelId="{71401646-4DAA-BB4E-8CA8-16544DC84587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/>
            <a:t>~1 yr orbital period</a:t>
          </a:r>
        </a:p>
      </dgm:t>
    </dgm:pt>
    <dgm:pt modelId="{B5DF0C13-B15C-254F-89F2-BB2E40103130}" type="parTrans" cxnId="{FB6371AA-E0F3-DD4E-9A96-8D3722FDA8C7}">
      <dgm:prSet/>
      <dgm:spPr/>
      <dgm:t>
        <a:bodyPr/>
        <a:lstStyle/>
        <a:p>
          <a:endParaRPr lang="en-GB"/>
        </a:p>
      </dgm:t>
    </dgm:pt>
    <dgm:pt modelId="{5F499D31-BBC3-DE4D-B425-033F040A8444}" type="sibTrans" cxnId="{FB6371AA-E0F3-DD4E-9A96-8D3722FDA8C7}">
      <dgm:prSet/>
      <dgm:spPr/>
      <dgm:t>
        <a:bodyPr/>
        <a:lstStyle/>
        <a:p>
          <a:endParaRPr lang="en-GB"/>
        </a:p>
      </dgm:t>
    </dgm:pt>
    <dgm:pt modelId="{03949396-6FBC-6C4B-B299-044CD7AA1E9C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/>
            <a:t>Quasi-satellite orbit [1]</a:t>
          </a:r>
        </a:p>
      </dgm:t>
    </dgm:pt>
    <dgm:pt modelId="{DFA2B904-AECC-4E41-B1C3-5CF31E6287FE}" type="parTrans" cxnId="{24B47A6D-ED14-8E47-A63B-E327992895FB}">
      <dgm:prSet/>
      <dgm:spPr/>
      <dgm:t>
        <a:bodyPr/>
        <a:lstStyle/>
        <a:p>
          <a:endParaRPr lang="en-GB"/>
        </a:p>
      </dgm:t>
    </dgm:pt>
    <dgm:pt modelId="{19963931-3B9B-1948-AB07-ECE07C91665D}" type="sibTrans" cxnId="{24B47A6D-ED14-8E47-A63B-E327992895FB}">
      <dgm:prSet/>
      <dgm:spPr/>
      <dgm:t>
        <a:bodyPr/>
        <a:lstStyle/>
        <a:p>
          <a:endParaRPr lang="en-GB"/>
        </a:p>
      </dgm:t>
    </dgm:pt>
    <dgm:pt modelId="{7789C68D-79B7-3840-B25B-4736B2B74EAF}">
      <dgm:prSet/>
      <dgm:spPr>
        <a:solidFill>
          <a:schemeClr val="tx2"/>
        </a:solidFill>
      </dgm:spPr>
      <dgm:t>
        <a:bodyPr/>
        <a:lstStyle/>
        <a:p>
          <a:r>
            <a:rPr lang="en-GB" dirty="0"/>
            <a:t>Mag ~22 in Feb - Apr</a:t>
          </a:r>
        </a:p>
      </dgm:t>
    </dgm:pt>
    <dgm:pt modelId="{3D963D51-F276-4F4C-9D9D-69C43DD9DF5A}" type="parTrans" cxnId="{E3715F70-B0AC-2945-AB40-7C03766D76C7}">
      <dgm:prSet/>
      <dgm:spPr/>
      <dgm:t>
        <a:bodyPr/>
        <a:lstStyle/>
        <a:p>
          <a:endParaRPr lang="en-GB"/>
        </a:p>
      </dgm:t>
    </dgm:pt>
    <dgm:pt modelId="{A6482A2D-3AC5-8141-925A-2CF20BB44179}" type="sibTrans" cxnId="{E3715F70-B0AC-2945-AB40-7C03766D76C7}">
      <dgm:prSet/>
      <dgm:spPr/>
      <dgm:t>
        <a:bodyPr/>
        <a:lstStyle/>
        <a:p>
          <a:endParaRPr lang="en-GB"/>
        </a:p>
      </dgm:t>
    </dgm:pt>
    <dgm:pt modelId="{BA7E3657-2320-3044-8E7D-6937E9D49C55}" type="pres">
      <dgm:prSet presAssocID="{BF0B5BA1-00A0-1647-A4D1-DB0D95493E7E}" presName="linear" presStyleCnt="0">
        <dgm:presLayoutVars>
          <dgm:dir/>
          <dgm:animLvl val="lvl"/>
          <dgm:resizeHandles val="exact"/>
        </dgm:presLayoutVars>
      </dgm:prSet>
      <dgm:spPr/>
    </dgm:pt>
    <dgm:pt modelId="{D3360085-6112-D04A-B5E1-B62C199C9D4E}" type="pres">
      <dgm:prSet presAssocID="{3D0FA6B8-FEE2-CF40-965C-80AA8FD18DA2}" presName="parentLin" presStyleCnt="0"/>
      <dgm:spPr/>
    </dgm:pt>
    <dgm:pt modelId="{75479C27-6A5A-7E42-A1A7-E391EBC1B242}" type="pres">
      <dgm:prSet presAssocID="{3D0FA6B8-FEE2-CF40-965C-80AA8FD18DA2}" presName="parentLeftMargin" presStyleLbl="node1" presStyleIdx="0" presStyleCnt="4"/>
      <dgm:spPr/>
    </dgm:pt>
    <dgm:pt modelId="{5BA7F131-0CF6-7548-8490-C5B17B8DAE9B}" type="pres">
      <dgm:prSet presAssocID="{3D0FA6B8-FEE2-CF40-965C-80AA8FD18DA2}" presName="parentText" presStyleLbl="node1" presStyleIdx="0" presStyleCnt="4" custScaleX="99625">
        <dgm:presLayoutVars>
          <dgm:chMax val="0"/>
          <dgm:bulletEnabled val="1"/>
        </dgm:presLayoutVars>
      </dgm:prSet>
      <dgm:spPr/>
    </dgm:pt>
    <dgm:pt modelId="{A42B877D-2770-E742-88FC-B1E212BC48A3}" type="pres">
      <dgm:prSet presAssocID="{3D0FA6B8-FEE2-CF40-965C-80AA8FD18DA2}" presName="negativeSpace" presStyleCnt="0"/>
      <dgm:spPr/>
    </dgm:pt>
    <dgm:pt modelId="{FEEA3CF8-B50B-0844-81BA-916FDC3D2332}" type="pres">
      <dgm:prSet presAssocID="{3D0FA6B8-FEE2-CF40-965C-80AA8FD18DA2}" presName="childText" presStyleLbl="conFgAcc1" presStyleIdx="0" presStyleCnt="4">
        <dgm:presLayoutVars>
          <dgm:bulletEnabled val="1"/>
        </dgm:presLayoutVars>
      </dgm:prSet>
      <dgm:spPr>
        <a:ln>
          <a:solidFill>
            <a:schemeClr val="tx1"/>
          </a:solidFill>
        </a:ln>
      </dgm:spPr>
    </dgm:pt>
    <dgm:pt modelId="{5400399E-CD37-8741-8E82-2C28AB865733}" type="pres">
      <dgm:prSet presAssocID="{73C86EBD-773E-3640-8392-07469541AE86}" presName="spaceBetweenRectangles" presStyleCnt="0"/>
      <dgm:spPr/>
    </dgm:pt>
    <dgm:pt modelId="{D78F1E3F-82CA-7942-94C2-B76A5A34CF4D}" type="pres">
      <dgm:prSet presAssocID="{71401646-4DAA-BB4E-8CA8-16544DC84587}" presName="parentLin" presStyleCnt="0"/>
      <dgm:spPr/>
    </dgm:pt>
    <dgm:pt modelId="{180BA25C-F25E-2048-AB6A-625120E77331}" type="pres">
      <dgm:prSet presAssocID="{71401646-4DAA-BB4E-8CA8-16544DC84587}" presName="parentLeftMargin" presStyleLbl="node1" presStyleIdx="0" presStyleCnt="4"/>
      <dgm:spPr/>
    </dgm:pt>
    <dgm:pt modelId="{EB4735FD-5D1F-8643-ADF5-5DED4778329B}" type="pres">
      <dgm:prSet presAssocID="{71401646-4DAA-BB4E-8CA8-16544DC8458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AAD59A8-E539-1E4D-89E0-175EC6672654}" type="pres">
      <dgm:prSet presAssocID="{71401646-4DAA-BB4E-8CA8-16544DC84587}" presName="negativeSpace" presStyleCnt="0"/>
      <dgm:spPr/>
    </dgm:pt>
    <dgm:pt modelId="{33C1C16B-43C0-BE4D-99BF-78CBF32F3A00}" type="pres">
      <dgm:prSet presAssocID="{71401646-4DAA-BB4E-8CA8-16544DC84587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tx1"/>
          </a:solidFill>
        </a:ln>
      </dgm:spPr>
    </dgm:pt>
    <dgm:pt modelId="{27B069F6-61DB-444C-A8D5-D44368C1BE36}" type="pres">
      <dgm:prSet presAssocID="{5F499D31-BBC3-DE4D-B425-033F040A8444}" presName="spaceBetweenRectangles" presStyleCnt="0"/>
      <dgm:spPr/>
    </dgm:pt>
    <dgm:pt modelId="{86EF3489-5120-A344-BBF6-D0B1231C65E2}" type="pres">
      <dgm:prSet presAssocID="{7789C68D-79B7-3840-B25B-4736B2B74EAF}" presName="parentLin" presStyleCnt="0"/>
      <dgm:spPr/>
    </dgm:pt>
    <dgm:pt modelId="{C2C36535-A8DE-7A42-8EE5-A7D20E8E1908}" type="pres">
      <dgm:prSet presAssocID="{7789C68D-79B7-3840-B25B-4736B2B74EAF}" presName="parentLeftMargin" presStyleLbl="node1" presStyleIdx="1" presStyleCnt="4"/>
      <dgm:spPr/>
    </dgm:pt>
    <dgm:pt modelId="{D4677829-E71F-984E-9D01-99B8BE0EE767}" type="pres">
      <dgm:prSet presAssocID="{7789C68D-79B7-3840-B25B-4736B2B74EA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B032747-4B51-7241-9F14-B074E3FA5C28}" type="pres">
      <dgm:prSet presAssocID="{7789C68D-79B7-3840-B25B-4736B2B74EAF}" presName="negativeSpace" presStyleCnt="0"/>
      <dgm:spPr/>
    </dgm:pt>
    <dgm:pt modelId="{9AD640C8-664E-9448-B457-9843F35DA964}" type="pres">
      <dgm:prSet presAssocID="{7789C68D-79B7-3840-B25B-4736B2B74EAF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tx1"/>
          </a:solidFill>
        </a:ln>
      </dgm:spPr>
    </dgm:pt>
    <dgm:pt modelId="{BBD04F89-DF2E-A543-A377-DD65CF24D5BB}" type="pres">
      <dgm:prSet presAssocID="{A6482A2D-3AC5-8141-925A-2CF20BB44179}" presName="spaceBetweenRectangles" presStyleCnt="0"/>
      <dgm:spPr/>
    </dgm:pt>
    <dgm:pt modelId="{C4555416-344E-E447-9269-B15D0B03AEE5}" type="pres">
      <dgm:prSet presAssocID="{03949396-6FBC-6C4B-B299-044CD7AA1E9C}" presName="parentLin" presStyleCnt="0"/>
      <dgm:spPr/>
    </dgm:pt>
    <dgm:pt modelId="{2A4A2E45-B5BD-2E47-B970-2B5743D37921}" type="pres">
      <dgm:prSet presAssocID="{03949396-6FBC-6C4B-B299-044CD7AA1E9C}" presName="parentLeftMargin" presStyleLbl="node1" presStyleIdx="2" presStyleCnt="4"/>
      <dgm:spPr/>
    </dgm:pt>
    <dgm:pt modelId="{FEF47D2D-2E53-7145-B243-7D798231AAA9}" type="pres">
      <dgm:prSet presAssocID="{03949396-6FBC-6C4B-B299-044CD7AA1E9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0B243A5-E4E4-1C4B-AE5C-C7D718A89F68}" type="pres">
      <dgm:prSet presAssocID="{03949396-6FBC-6C4B-B299-044CD7AA1E9C}" presName="negativeSpace" presStyleCnt="0"/>
      <dgm:spPr/>
    </dgm:pt>
    <dgm:pt modelId="{AC69A2EF-510D-BF42-99C9-14BE7F327C2B}" type="pres">
      <dgm:prSet presAssocID="{03949396-6FBC-6C4B-B299-044CD7AA1E9C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tx1"/>
          </a:solidFill>
        </a:ln>
      </dgm:spPr>
    </dgm:pt>
  </dgm:ptLst>
  <dgm:cxnLst>
    <dgm:cxn modelId="{7E955027-3AA2-634E-89AF-89590D5AC09E}" type="presOf" srcId="{7789C68D-79B7-3840-B25B-4736B2B74EAF}" destId="{C2C36535-A8DE-7A42-8EE5-A7D20E8E1908}" srcOrd="0" destOrd="0" presId="urn:microsoft.com/office/officeart/2005/8/layout/list1"/>
    <dgm:cxn modelId="{07C6A263-25E5-E64B-A399-7D904A1A1F8E}" type="presOf" srcId="{03949396-6FBC-6C4B-B299-044CD7AA1E9C}" destId="{FEF47D2D-2E53-7145-B243-7D798231AAA9}" srcOrd="1" destOrd="0" presId="urn:microsoft.com/office/officeart/2005/8/layout/list1"/>
    <dgm:cxn modelId="{B0305347-7498-0341-8D8B-F41A6F0964D3}" type="presOf" srcId="{BF0B5BA1-00A0-1647-A4D1-DB0D95493E7E}" destId="{BA7E3657-2320-3044-8E7D-6937E9D49C55}" srcOrd="0" destOrd="0" presId="urn:microsoft.com/office/officeart/2005/8/layout/list1"/>
    <dgm:cxn modelId="{24B47A6D-ED14-8E47-A63B-E327992895FB}" srcId="{BF0B5BA1-00A0-1647-A4D1-DB0D95493E7E}" destId="{03949396-6FBC-6C4B-B299-044CD7AA1E9C}" srcOrd="3" destOrd="0" parTransId="{DFA2B904-AECC-4E41-B1C3-5CF31E6287FE}" sibTransId="{19963931-3B9B-1948-AB07-ECE07C91665D}"/>
    <dgm:cxn modelId="{E3715F70-B0AC-2945-AB40-7C03766D76C7}" srcId="{BF0B5BA1-00A0-1647-A4D1-DB0D95493E7E}" destId="{7789C68D-79B7-3840-B25B-4736B2B74EAF}" srcOrd="2" destOrd="0" parTransId="{3D963D51-F276-4F4C-9D9D-69C43DD9DF5A}" sibTransId="{A6482A2D-3AC5-8141-925A-2CF20BB44179}"/>
    <dgm:cxn modelId="{D5FEA59E-02CF-E146-8983-C6FB3DEF74F9}" type="presOf" srcId="{03949396-6FBC-6C4B-B299-044CD7AA1E9C}" destId="{2A4A2E45-B5BD-2E47-B970-2B5743D37921}" srcOrd="0" destOrd="0" presId="urn:microsoft.com/office/officeart/2005/8/layout/list1"/>
    <dgm:cxn modelId="{EAC32CA8-DC4A-B646-9F20-4E081A87299D}" type="presOf" srcId="{3D0FA6B8-FEE2-CF40-965C-80AA8FD18DA2}" destId="{75479C27-6A5A-7E42-A1A7-E391EBC1B242}" srcOrd="0" destOrd="0" presId="urn:microsoft.com/office/officeart/2005/8/layout/list1"/>
    <dgm:cxn modelId="{FB6371AA-E0F3-DD4E-9A96-8D3722FDA8C7}" srcId="{BF0B5BA1-00A0-1647-A4D1-DB0D95493E7E}" destId="{71401646-4DAA-BB4E-8CA8-16544DC84587}" srcOrd="1" destOrd="0" parTransId="{B5DF0C13-B15C-254F-89F2-BB2E40103130}" sibTransId="{5F499D31-BBC3-DE4D-B425-033F040A8444}"/>
    <dgm:cxn modelId="{A91A90AB-E864-4040-A963-E5D61A7B3F40}" type="presOf" srcId="{7789C68D-79B7-3840-B25B-4736B2B74EAF}" destId="{D4677829-E71F-984E-9D01-99B8BE0EE767}" srcOrd="1" destOrd="0" presId="urn:microsoft.com/office/officeart/2005/8/layout/list1"/>
    <dgm:cxn modelId="{7DF034AC-B6F4-2F40-B0E9-7CFF475B5311}" type="presOf" srcId="{71401646-4DAA-BB4E-8CA8-16544DC84587}" destId="{180BA25C-F25E-2048-AB6A-625120E77331}" srcOrd="0" destOrd="0" presId="urn:microsoft.com/office/officeart/2005/8/layout/list1"/>
    <dgm:cxn modelId="{376315AD-047F-7044-9C7E-513E72F4F38A}" srcId="{BF0B5BA1-00A0-1647-A4D1-DB0D95493E7E}" destId="{3D0FA6B8-FEE2-CF40-965C-80AA8FD18DA2}" srcOrd="0" destOrd="0" parTransId="{CE55FD29-D1C2-FD42-8CC3-792263E9298C}" sibTransId="{73C86EBD-773E-3640-8392-07469541AE86}"/>
    <dgm:cxn modelId="{08400EEC-188E-BE48-8B4D-576DCB4F54B3}" type="presOf" srcId="{71401646-4DAA-BB4E-8CA8-16544DC84587}" destId="{EB4735FD-5D1F-8643-ADF5-5DED4778329B}" srcOrd="1" destOrd="0" presId="urn:microsoft.com/office/officeart/2005/8/layout/list1"/>
    <dgm:cxn modelId="{EC10BBF9-D7FA-5047-8DB1-F5EF482D2CE3}" type="presOf" srcId="{3D0FA6B8-FEE2-CF40-965C-80AA8FD18DA2}" destId="{5BA7F131-0CF6-7548-8490-C5B17B8DAE9B}" srcOrd="1" destOrd="0" presId="urn:microsoft.com/office/officeart/2005/8/layout/list1"/>
    <dgm:cxn modelId="{D8D27046-3DB1-BA47-B986-AACE4FDA78FD}" type="presParOf" srcId="{BA7E3657-2320-3044-8E7D-6937E9D49C55}" destId="{D3360085-6112-D04A-B5E1-B62C199C9D4E}" srcOrd="0" destOrd="0" presId="urn:microsoft.com/office/officeart/2005/8/layout/list1"/>
    <dgm:cxn modelId="{A781FE0C-F6CE-564D-9541-78B7327778CF}" type="presParOf" srcId="{D3360085-6112-D04A-B5E1-B62C199C9D4E}" destId="{75479C27-6A5A-7E42-A1A7-E391EBC1B242}" srcOrd="0" destOrd="0" presId="urn:microsoft.com/office/officeart/2005/8/layout/list1"/>
    <dgm:cxn modelId="{336C6461-9D87-194C-ACAE-CFA2DC390096}" type="presParOf" srcId="{D3360085-6112-D04A-B5E1-B62C199C9D4E}" destId="{5BA7F131-0CF6-7548-8490-C5B17B8DAE9B}" srcOrd="1" destOrd="0" presId="urn:microsoft.com/office/officeart/2005/8/layout/list1"/>
    <dgm:cxn modelId="{239D6482-6408-234B-A796-4C67D6407E8A}" type="presParOf" srcId="{BA7E3657-2320-3044-8E7D-6937E9D49C55}" destId="{A42B877D-2770-E742-88FC-B1E212BC48A3}" srcOrd="1" destOrd="0" presId="urn:microsoft.com/office/officeart/2005/8/layout/list1"/>
    <dgm:cxn modelId="{98EBA0D7-4D25-694C-BE68-0376A9F8DCFB}" type="presParOf" srcId="{BA7E3657-2320-3044-8E7D-6937E9D49C55}" destId="{FEEA3CF8-B50B-0844-81BA-916FDC3D2332}" srcOrd="2" destOrd="0" presId="urn:microsoft.com/office/officeart/2005/8/layout/list1"/>
    <dgm:cxn modelId="{66F38D43-35C2-D847-BE14-B9E222971D6D}" type="presParOf" srcId="{BA7E3657-2320-3044-8E7D-6937E9D49C55}" destId="{5400399E-CD37-8741-8E82-2C28AB865733}" srcOrd="3" destOrd="0" presId="urn:microsoft.com/office/officeart/2005/8/layout/list1"/>
    <dgm:cxn modelId="{EC35889F-3705-1E43-BC51-E68E0ED52B26}" type="presParOf" srcId="{BA7E3657-2320-3044-8E7D-6937E9D49C55}" destId="{D78F1E3F-82CA-7942-94C2-B76A5A34CF4D}" srcOrd="4" destOrd="0" presId="urn:microsoft.com/office/officeart/2005/8/layout/list1"/>
    <dgm:cxn modelId="{009A6496-8092-314E-9503-76D71B16E46B}" type="presParOf" srcId="{D78F1E3F-82CA-7942-94C2-B76A5A34CF4D}" destId="{180BA25C-F25E-2048-AB6A-625120E77331}" srcOrd="0" destOrd="0" presId="urn:microsoft.com/office/officeart/2005/8/layout/list1"/>
    <dgm:cxn modelId="{B23EB074-4AD8-5D41-AACE-F9FF2338BACC}" type="presParOf" srcId="{D78F1E3F-82CA-7942-94C2-B76A5A34CF4D}" destId="{EB4735FD-5D1F-8643-ADF5-5DED4778329B}" srcOrd="1" destOrd="0" presId="urn:microsoft.com/office/officeart/2005/8/layout/list1"/>
    <dgm:cxn modelId="{D1BC777A-E5C4-DB4A-8C63-2723C283489C}" type="presParOf" srcId="{BA7E3657-2320-3044-8E7D-6937E9D49C55}" destId="{6AAD59A8-E539-1E4D-89E0-175EC6672654}" srcOrd="5" destOrd="0" presId="urn:microsoft.com/office/officeart/2005/8/layout/list1"/>
    <dgm:cxn modelId="{7FB08233-A3D6-E846-B64A-25F0C45E292C}" type="presParOf" srcId="{BA7E3657-2320-3044-8E7D-6937E9D49C55}" destId="{33C1C16B-43C0-BE4D-99BF-78CBF32F3A00}" srcOrd="6" destOrd="0" presId="urn:microsoft.com/office/officeart/2005/8/layout/list1"/>
    <dgm:cxn modelId="{84A06275-7ADD-5640-8EAF-0893239E2E35}" type="presParOf" srcId="{BA7E3657-2320-3044-8E7D-6937E9D49C55}" destId="{27B069F6-61DB-444C-A8D5-D44368C1BE36}" srcOrd="7" destOrd="0" presId="urn:microsoft.com/office/officeart/2005/8/layout/list1"/>
    <dgm:cxn modelId="{8BEAC523-5CED-BB4D-92AA-5FDE030FBD7B}" type="presParOf" srcId="{BA7E3657-2320-3044-8E7D-6937E9D49C55}" destId="{86EF3489-5120-A344-BBF6-D0B1231C65E2}" srcOrd="8" destOrd="0" presId="urn:microsoft.com/office/officeart/2005/8/layout/list1"/>
    <dgm:cxn modelId="{75388656-5B7D-8B47-B692-D8DAD727466B}" type="presParOf" srcId="{86EF3489-5120-A344-BBF6-D0B1231C65E2}" destId="{C2C36535-A8DE-7A42-8EE5-A7D20E8E1908}" srcOrd="0" destOrd="0" presId="urn:microsoft.com/office/officeart/2005/8/layout/list1"/>
    <dgm:cxn modelId="{B2425295-91A9-5B4C-A9B8-C84A992C7B5C}" type="presParOf" srcId="{86EF3489-5120-A344-BBF6-D0B1231C65E2}" destId="{D4677829-E71F-984E-9D01-99B8BE0EE767}" srcOrd="1" destOrd="0" presId="urn:microsoft.com/office/officeart/2005/8/layout/list1"/>
    <dgm:cxn modelId="{E8022597-530C-8A4C-A535-9ABBB79004CA}" type="presParOf" srcId="{BA7E3657-2320-3044-8E7D-6937E9D49C55}" destId="{DB032747-4B51-7241-9F14-B074E3FA5C28}" srcOrd="9" destOrd="0" presId="urn:microsoft.com/office/officeart/2005/8/layout/list1"/>
    <dgm:cxn modelId="{78B682AD-75B8-4743-A47E-E1570C3AF2B1}" type="presParOf" srcId="{BA7E3657-2320-3044-8E7D-6937E9D49C55}" destId="{9AD640C8-664E-9448-B457-9843F35DA964}" srcOrd="10" destOrd="0" presId="urn:microsoft.com/office/officeart/2005/8/layout/list1"/>
    <dgm:cxn modelId="{417DDE45-AA4E-D84C-B145-09CF8629D3AD}" type="presParOf" srcId="{BA7E3657-2320-3044-8E7D-6937E9D49C55}" destId="{BBD04F89-DF2E-A543-A377-DD65CF24D5BB}" srcOrd="11" destOrd="0" presId="urn:microsoft.com/office/officeart/2005/8/layout/list1"/>
    <dgm:cxn modelId="{4C859800-6500-5342-A78B-210EE4CAB19B}" type="presParOf" srcId="{BA7E3657-2320-3044-8E7D-6937E9D49C55}" destId="{C4555416-344E-E447-9269-B15D0B03AEE5}" srcOrd="12" destOrd="0" presId="urn:microsoft.com/office/officeart/2005/8/layout/list1"/>
    <dgm:cxn modelId="{865BF045-8DD5-DD46-AE0C-2269C456D378}" type="presParOf" srcId="{C4555416-344E-E447-9269-B15D0B03AEE5}" destId="{2A4A2E45-B5BD-2E47-B970-2B5743D37921}" srcOrd="0" destOrd="0" presId="urn:microsoft.com/office/officeart/2005/8/layout/list1"/>
    <dgm:cxn modelId="{F527E8E7-F8D1-B343-88FD-CB24AC7527A8}" type="presParOf" srcId="{C4555416-344E-E447-9269-B15D0B03AEE5}" destId="{FEF47D2D-2E53-7145-B243-7D798231AAA9}" srcOrd="1" destOrd="0" presId="urn:microsoft.com/office/officeart/2005/8/layout/list1"/>
    <dgm:cxn modelId="{84EE98D0-B176-334F-A3E8-3B1DD72E033D}" type="presParOf" srcId="{BA7E3657-2320-3044-8E7D-6937E9D49C55}" destId="{F0B243A5-E4E4-1C4B-AE5C-C7D718A89F68}" srcOrd="13" destOrd="0" presId="urn:microsoft.com/office/officeart/2005/8/layout/list1"/>
    <dgm:cxn modelId="{F0B92A55-69A1-2440-B51F-FC2435D7A544}" type="presParOf" srcId="{BA7E3657-2320-3044-8E7D-6937E9D49C55}" destId="{AC69A2EF-510D-BF42-99C9-14BE7F327C2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A3CF8-B50B-0844-81BA-916FDC3D2332}">
      <dsp:nvSpPr>
        <dsp:cNvPr id="0" name=""/>
        <dsp:cNvSpPr/>
      </dsp:nvSpPr>
      <dsp:spPr>
        <a:xfrm>
          <a:off x="0" y="218379"/>
          <a:ext cx="474753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7F131-0CF6-7548-8490-C5B17B8DAE9B}">
      <dsp:nvSpPr>
        <dsp:cNvPr id="0" name=""/>
        <dsp:cNvSpPr/>
      </dsp:nvSpPr>
      <dsp:spPr>
        <a:xfrm>
          <a:off x="237376" y="26499"/>
          <a:ext cx="3310812" cy="38376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612" tIns="0" rIns="125612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Discovered by Pan-STARRS in 2016</a:t>
          </a:r>
        </a:p>
      </dsp:txBody>
      <dsp:txXfrm>
        <a:off x="256110" y="45233"/>
        <a:ext cx="3273344" cy="346292"/>
      </dsp:txXfrm>
    </dsp:sp>
    <dsp:sp modelId="{33C1C16B-43C0-BE4D-99BF-78CBF32F3A00}">
      <dsp:nvSpPr>
        <dsp:cNvPr id="0" name=""/>
        <dsp:cNvSpPr/>
      </dsp:nvSpPr>
      <dsp:spPr>
        <a:xfrm>
          <a:off x="0" y="808059"/>
          <a:ext cx="474753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735FD-5D1F-8643-ADF5-5DED4778329B}">
      <dsp:nvSpPr>
        <dsp:cNvPr id="0" name=""/>
        <dsp:cNvSpPr/>
      </dsp:nvSpPr>
      <dsp:spPr>
        <a:xfrm>
          <a:off x="237376" y="616179"/>
          <a:ext cx="3323274" cy="38376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612" tIns="0" rIns="125612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~1 yr orbital period</a:t>
          </a:r>
        </a:p>
      </dsp:txBody>
      <dsp:txXfrm>
        <a:off x="256110" y="634913"/>
        <a:ext cx="3285806" cy="346292"/>
      </dsp:txXfrm>
    </dsp:sp>
    <dsp:sp modelId="{9AD640C8-664E-9448-B457-9843F35DA964}">
      <dsp:nvSpPr>
        <dsp:cNvPr id="0" name=""/>
        <dsp:cNvSpPr/>
      </dsp:nvSpPr>
      <dsp:spPr>
        <a:xfrm>
          <a:off x="0" y="1397739"/>
          <a:ext cx="474753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77829-E71F-984E-9D01-99B8BE0EE767}">
      <dsp:nvSpPr>
        <dsp:cNvPr id="0" name=""/>
        <dsp:cNvSpPr/>
      </dsp:nvSpPr>
      <dsp:spPr>
        <a:xfrm>
          <a:off x="237376" y="1205859"/>
          <a:ext cx="3323274" cy="38376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612" tIns="0" rIns="125612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Mag ~22 in Feb - Apr</a:t>
          </a:r>
        </a:p>
      </dsp:txBody>
      <dsp:txXfrm>
        <a:off x="256110" y="1224593"/>
        <a:ext cx="3285806" cy="346292"/>
      </dsp:txXfrm>
    </dsp:sp>
    <dsp:sp modelId="{AC69A2EF-510D-BF42-99C9-14BE7F327C2B}">
      <dsp:nvSpPr>
        <dsp:cNvPr id="0" name=""/>
        <dsp:cNvSpPr/>
      </dsp:nvSpPr>
      <dsp:spPr>
        <a:xfrm>
          <a:off x="0" y="1987420"/>
          <a:ext cx="474753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47D2D-2E53-7145-B243-7D798231AAA9}">
      <dsp:nvSpPr>
        <dsp:cNvPr id="0" name=""/>
        <dsp:cNvSpPr/>
      </dsp:nvSpPr>
      <dsp:spPr>
        <a:xfrm>
          <a:off x="237376" y="1795540"/>
          <a:ext cx="3323274" cy="38376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612" tIns="0" rIns="125612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Quasi-satellite orbit [1]</a:t>
          </a:r>
        </a:p>
      </dsp:txBody>
      <dsp:txXfrm>
        <a:off x="256110" y="1814274"/>
        <a:ext cx="3285806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A5B780D0-5C7F-422C-931C-25201BE19360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5045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146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A6888345-B3D3-4351-A7A9-F936F5935E41}" type="datetimeFigureOut">
              <a:rPr lang="en-US"/>
              <a:pPr>
                <a:defRPr/>
              </a:pPr>
              <a:t>12/19/2025</a:t>
            </a:fld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693738"/>
            <a:ext cx="6176963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35475"/>
            <a:ext cx="520065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70950"/>
            <a:ext cx="30146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70950"/>
            <a:ext cx="301466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D8DF57D7-2670-4E78-96DD-D9B228051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10636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21273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831909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442545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3053182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6pPr>
    <a:lvl7pPr marL="3663818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7pPr>
    <a:lvl8pPr marL="4274454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8pPr>
    <a:lvl9pPr marL="4885091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693738"/>
            <a:ext cx="6176963" cy="3465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1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5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sv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5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9">
            <a:extLst>
              <a:ext uri="{FF2B5EF4-FFF2-40B4-BE49-F238E27FC236}">
                <a16:creationId xmlns:a16="http://schemas.microsoft.com/office/drawing/2014/main" id="{655A41B8-2864-44C4-A9B2-9F40A95F9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0" y="-1"/>
            <a:ext cx="12225338" cy="6858001"/>
          </a:xfrm>
          <a:prstGeom prst="rect">
            <a:avLst/>
          </a:prstGeom>
          <a:solidFill>
            <a:srgbClr val="00324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361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47704" y="3421831"/>
            <a:ext cx="10625007" cy="567399"/>
          </a:xfrm>
          <a:prstGeom prst="rect">
            <a:avLst/>
          </a:prstGeom>
        </p:spPr>
        <p:txBody>
          <a:bodyPr/>
          <a:lstStyle>
            <a:lvl1pPr>
              <a:defRPr sz="308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13480" y="6202800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3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90A106D-F82D-4A4A-81C2-51E2F76FBD9F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5">
            <a:extLst>
              <a:ext uri="{FF2B5EF4-FFF2-40B4-BE49-F238E27FC236}">
                <a16:creationId xmlns:a16="http://schemas.microsoft.com/office/drawing/2014/main" id="{33C1AA27-468E-4F19-A563-21152A310F35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" y="6455664"/>
            <a:ext cx="10159937" cy="430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563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3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325" grpId="0"/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>
            <a:extLst>
              <a:ext uri="{FF2B5EF4-FFF2-40B4-BE49-F238E27FC236}">
                <a16:creationId xmlns:a16="http://schemas.microsoft.com/office/drawing/2014/main" id="{E7E9920D-5148-4C5E-AF4F-672E07B42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1" y="0"/>
            <a:ext cx="12225600" cy="6858000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lt1">
                  <a:alpha val="60000"/>
                </a:schemeClr>
              </a:solidFill>
            </a:endParaRPr>
          </a:p>
        </p:txBody>
      </p:sp>
      <p:grpSp>
        <p:nvGrpSpPr>
          <p:cNvPr id="4" name="Group 35" hidden="1">
            <a:extLst>
              <a:ext uri="{FF2B5EF4-FFF2-40B4-BE49-F238E27FC236}">
                <a16:creationId xmlns:a16="http://schemas.microsoft.com/office/drawing/2014/main" id="{F49FFC1C-3741-4844-8C3F-E4F557524424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5" name="Rectangle 36">
              <a:extLst>
                <a:ext uri="{FF2B5EF4-FFF2-40B4-BE49-F238E27FC236}">
                  <a16:creationId xmlns:a16="http://schemas.microsoft.com/office/drawing/2014/main" id="{0BD74276-8ED2-4824-9998-0BAA3955CD95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6" name="Group 37">
              <a:extLst>
                <a:ext uri="{FF2B5EF4-FFF2-40B4-BE49-F238E27FC236}">
                  <a16:creationId xmlns:a16="http://schemas.microsoft.com/office/drawing/2014/main" id="{978F2107-068F-4327-9136-6EB3073A4403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7" name="Straight Connector 38">
                <a:extLst>
                  <a:ext uri="{FF2B5EF4-FFF2-40B4-BE49-F238E27FC236}">
                    <a16:creationId xmlns:a16="http://schemas.microsoft.com/office/drawing/2014/main" id="{B5909EFF-FFE7-4DCA-BB35-2930538F8575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39">
                <a:extLst>
                  <a:ext uri="{FF2B5EF4-FFF2-40B4-BE49-F238E27FC236}">
                    <a16:creationId xmlns:a16="http://schemas.microsoft.com/office/drawing/2014/main" id="{BBF66BD5-8EBB-4321-AEA7-778A769BCD0F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0">
                <a:extLst>
                  <a:ext uri="{FF2B5EF4-FFF2-40B4-BE49-F238E27FC236}">
                    <a16:creationId xmlns:a16="http://schemas.microsoft.com/office/drawing/2014/main" id="{B6105F55-6F73-4EAC-A6FE-341C1EDD082D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>
                <a:extLst>
                  <a:ext uri="{FF2B5EF4-FFF2-40B4-BE49-F238E27FC236}">
                    <a16:creationId xmlns:a16="http://schemas.microsoft.com/office/drawing/2014/main" id="{231C4A1D-0D18-4C45-8CD2-9B482D211697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2">
                <a:extLst>
                  <a:ext uri="{FF2B5EF4-FFF2-40B4-BE49-F238E27FC236}">
                    <a16:creationId xmlns:a16="http://schemas.microsoft.com/office/drawing/2014/main" id="{887B699A-26D9-4993-847C-C919922EE7EC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3">
                <a:extLst>
                  <a:ext uri="{FF2B5EF4-FFF2-40B4-BE49-F238E27FC236}">
                    <a16:creationId xmlns:a16="http://schemas.microsoft.com/office/drawing/2014/main" id="{2861B340-F5C1-4BA1-BA98-8D650473066B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4">
                <a:extLst>
                  <a:ext uri="{FF2B5EF4-FFF2-40B4-BE49-F238E27FC236}">
                    <a16:creationId xmlns:a16="http://schemas.microsoft.com/office/drawing/2014/main" id="{C3568F9F-131F-4452-A304-F5E5399BCD8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5">
                <a:extLst>
                  <a:ext uri="{FF2B5EF4-FFF2-40B4-BE49-F238E27FC236}">
                    <a16:creationId xmlns:a16="http://schemas.microsoft.com/office/drawing/2014/main" id="{CF836D01-B716-45B7-86B0-7412F0310BC3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6">
                <a:extLst>
                  <a:ext uri="{FF2B5EF4-FFF2-40B4-BE49-F238E27FC236}">
                    <a16:creationId xmlns:a16="http://schemas.microsoft.com/office/drawing/2014/main" id="{456D7560-3022-407D-A56A-387D1CF7CBBE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7">
                <a:extLst>
                  <a:ext uri="{FF2B5EF4-FFF2-40B4-BE49-F238E27FC236}">
                    <a16:creationId xmlns:a16="http://schemas.microsoft.com/office/drawing/2014/main" id="{C7A0A529-063D-45DD-8385-C74DBDC59E7E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8">
                <a:extLst>
                  <a:ext uri="{FF2B5EF4-FFF2-40B4-BE49-F238E27FC236}">
                    <a16:creationId xmlns:a16="http://schemas.microsoft.com/office/drawing/2014/main" id="{A931E34D-B55F-40AD-83AF-7163B7D714F7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9">
                <a:extLst>
                  <a:ext uri="{FF2B5EF4-FFF2-40B4-BE49-F238E27FC236}">
                    <a16:creationId xmlns:a16="http://schemas.microsoft.com/office/drawing/2014/main" id="{85C0AB43-36CD-4E1C-BBD6-F6E40C7E2D07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0">
                <a:extLst>
                  <a:ext uri="{FF2B5EF4-FFF2-40B4-BE49-F238E27FC236}">
                    <a16:creationId xmlns:a16="http://schemas.microsoft.com/office/drawing/2014/main" id="{78CD91FC-28C9-4AC7-87D2-3236ADA79432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1">
                <a:extLst>
                  <a:ext uri="{FF2B5EF4-FFF2-40B4-BE49-F238E27FC236}">
                    <a16:creationId xmlns:a16="http://schemas.microsoft.com/office/drawing/2014/main" id="{43CC5094-48A5-4786-A10E-9CE8FDA8F34F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2">
                <a:extLst>
                  <a:ext uri="{FF2B5EF4-FFF2-40B4-BE49-F238E27FC236}">
                    <a16:creationId xmlns:a16="http://schemas.microsoft.com/office/drawing/2014/main" id="{B1CF75A4-9F1F-48F6-AFDA-C7897F2C1B55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3">
                <a:extLst>
                  <a:ext uri="{FF2B5EF4-FFF2-40B4-BE49-F238E27FC236}">
                    <a16:creationId xmlns:a16="http://schemas.microsoft.com/office/drawing/2014/main" id="{D8B3EC32-3BCC-4CF3-A8AB-D5695C387FB1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4">
                <a:extLst>
                  <a:ext uri="{FF2B5EF4-FFF2-40B4-BE49-F238E27FC236}">
                    <a16:creationId xmlns:a16="http://schemas.microsoft.com/office/drawing/2014/main" id="{646D2636-826F-4188-AECD-8E9F547C330E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5">
                <a:extLst>
                  <a:ext uri="{FF2B5EF4-FFF2-40B4-BE49-F238E27FC236}">
                    <a16:creationId xmlns:a16="http://schemas.microsoft.com/office/drawing/2014/main" id="{D5190618-4665-4F2E-8844-020AD30239F6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6">
                <a:extLst>
                  <a:ext uri="{FF2B5EF4-FFF2-40B4-BE49-F238E27FC236}">
                    <a16:creationId xmlns:a16="http://schemas.microsoft.com/office/drawing/2014/main" id="{E501E497-7672-440E-967B-911C1D6B4B10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7">
                <a:extLst>
                  <a:ext uri="{FF2B5EF4-FFF2-40B4-BE49-F238E27FC236}">
                    <a16:creationId xmlns:a16="http://schemas.microsoft.com/office/drawing/2014/main" id="{8A688C29-83E0-4CC9-A8C5-B6B30A57710C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8">
                <a:extLst>
                  <a:ext uri="{FF2B5EF4-FFF2-40B4-BE49-F238E27FC236}">
                    <a16:creationId xmlns:a16="http://schemas.microsoft.com/office/drawing/2014/main" id="{8D3348AE-2C08-472A-92E4-12BF79B738D1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9">
                <a:extLst>
                  <a:ext uri="{FF2B5EF4-FFF2-40B4-BE49-F238E27FC236}">
                    <a16:creationId xmlns:a16="http://schemas.microsoft.com/office/drawing/2014/main" id="{D93531AE-9D57-49CA-BC46-F7384685F786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0">
                <a:extLst>
                  <a:ext uri="{FF2B5EF4-FFF2-40B4-BE49-F238E27FC236}">
                    <a16:creationId xmlns:a16="http://schemas.microsoft.com/office/drawing/2014/main" id="{6130565B-76F2-434C-8896-54E337D6B462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1">
                <a:extLst>
                  <a:ext uri="{FF2B5EF4-FFF2-40B4-BE49-F238E27FC236}">
                    <a16:creationId xmlns:a16="http://schemas.microsoft.com/office/drawing/2014/main" id="{A0D45B84-40CC-46CF-ACE4-C3A1732817B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pic>
        <p:nvPicPr>
          <p:cNvPr id="93" name="Picture 58">
            <a:extLst>
              <a:ext uri="{FF2B5EF4-FFF2-40B4-BE49-F238E27FC236}">
                <a16:creationId xmlns:a16="http://schemas.microsoft.com/office/drawing/2014/main" id="{FACF339E-D219-4088-BAC1-2C9C82F813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31" name="Text Box 38">
            <a:extLst>
              <a:ext uri="{FF2B5EF4-FFF2-40B4-BE49-F238E27FC236}">
                <a16:creationId xmlns:a16="http://schemas.microsoft.com/office/drawing/2014/main" id="{877F5B03-CBC3-47CB-9BB2-474A78C4A2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9EE444F-6605-400F-BF7E-C6FB5D4308CE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0DA465-76C5-4858-B030-FBB9CA538CD7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5">
            <a:extLst>
              <a:ext uri="{FF2B5EF4-FFF2-40B4-BE49-F238E27FC236}">
                <a16:creationId xmlns:a16="http://schemas.microsoft.com/office/drawing/2014/main" id="{75432A0F-AD37-4EDF-A3C9-9129332D7C90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" y="6456648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9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2AAC5E67-E08A-4CAC-8F4D-A2D8638C2B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9" y="0"/>
            <a:ext cx="12192000" cy="6858000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2" y="0"/>
            <a:ext cx="12225339" cy="6858000"/>
          </a:xfrm>
          <a:prstGeom prst="rect">
            <a:avLst/>
          </a:prstGeom>
          <a:solidFill>
            <a:srgbClr val="00324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lt1">
                  <a:alpha val="60000"/>
                </a:schemeClr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pic>
        <p:nvPicPr>
          <p:cNvPr id="32" name="Picture 58">
            <a:extLst>
              <a:ext uri="{FF2B5EF4-FFF2-40B4-BE49-F238E27FC236}">
                <a16:creationId xmlns:a16="http://schemas.microsoft.com/office/drawing/2014/main" id="{A9766FEA-5C39-42C1-9AEE-A80D8B6D13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95828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4" name="Text Box 38">
            <a:extLst>
              <a:ext uri="{FF2B5EF4-FFF2-40B4-BE49-F238E27FC236}">
                <a16:creationId xmlns:a16="http://schemas.microsoft.com/office/drawing/2014/main" id="{CC8E513C-B257-4001-A64F-C4F555784E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5813CB-4394-43D3-A6B9-ACE26136B241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25E3871-9DD3-4380-BBB0-9E0A8BFDF550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5">
            <a:extLst>
              <a:ext uri="{FF2B5EF4-FFF2-40B4-BE49-F238E27FC236}">
                <a16:creationId xmlns:a16="http://schemas.microsoft.com/office/drawing/2014/main" id="{2361E30E-1C22-46B3-9AB9-AB1BC0D7C989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" y="6457300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1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79E19F2-F57B-45DE-B862-DD01F0612E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9" y="-1"/>
            <a:ext cx="12191999" cy="6858001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1" y="0"/>
            <a:ext cx="12222000" cy="6858000"/>
          </a:xfrm>
          <a:prstGeom prst="rect">
            <a:avLst/>
          </a:prstGeom>
          <a:solidFill>
            <a:srgbClr val="00324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lt1">
                  <a:alpha val="60000"/>
                </a:schemeClr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pic>
        <p:nvPicPr>
          <p:cNvPr id="32" name="Picture 58">
            <a:extLst>
              <a:ext uri="{FF2B5EF4-FFF2-40B4-BE49-F238E27FC236}">
                <a16:creationId xmlns:a16="http://schemas.microsoft.com/office/drawing/2014/main" id="{A9766FEA-5C39-42C1-9AEE-A80D8B6D13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5" name="Text Box 38">
            <a:extLst>
              <a:ext uri="{FF2B5EF4-FFF2-40B4-BE49-F238E27FC236}">
                <a16:creationId xmlns:a16="http://schemas.microsoft.com/office/drawing/2014/main" id="{7EAA3B37-8161-430C-A74C-2E26E270DE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880B0D-A6A8-4687-98E2-A96E60FA37AA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9C1B0E-6D53-4CDD-9145-B0B42CF57C06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5">
            <a:extLst>
              <a:ext uri="{FF2B5EF4-FFF2-40B4-BE49-F238E27FC236}">
                <a16:creationId xmlns:a16="http://schemas.microsoft.com/office/drawing/2014/main" id="{3656F8C5-B6A5-414F-86D9-8C977E5C1BBD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" y="6460816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5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7" hidden="1">
            <a:extLst>
              <a:ext uri="{FF2B5EF4-FFF2-40B4-BE49-F238E27FC236}">
                <a16:creationId xmlns:a16="http://schemas.microsoft.com/office/drawing/2014/main" id="{978F2107-068F-4327-9136-6EB3073A4403}"/>
              </a:ext>
            </a:extLst>
          </p:cNvPr>
          <p:cNvGrpSpPr/>
          <p:nvPr userDrawn="1"/>
        </p:nvGrpSpPr>
        <p:grpSpPr>
          <a:xfrm>
            <a:off x="443470" y="3456849"/>
            <a:ext cx="11852806" cy="2970388"/>
            <a:chOff x="442260" y="3600153"/>
            <a:chExt cx="11820483" cy="2970388"/>
          </a:xfrm>
        </p:grpSpPr>
        <p:cxnSp>
          <p:nvCxnSpPr>
            <p:cNvPr id="7" name="Straight Connector 38">
              <a:extLst>
                <a:ext uri="{FF2B5EF4-FFF2-40B4-BE49-F238E27FC236}">
                  <a16:creationId xmlns:a16="http://schemas.microsoft.com/office/drawing/2014/main" id="{B5909EFF-FFE7-4DCA-BB35-2930538F8575}"/>
                </a:ext>
              </a:extLst>
            </p:cNvPr>
            <p:cNvCxnSpPr/>
            <p:nvPr userDrawn="1"/>
          </p:nvCxnSpPr>
          <p:spPr>
            <a:xfrm flipV="1">
              <a:off x="930228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9">
              <a:extLst>
                <a:ext uri="{FF2B5EF4-FFF2-40B4-BE49-F238E27FC236}">
                  <a16:creationId xmlns:a16="http://schemas.microsoft.com/office/drawing/2014/main" id="{BBF66BD5-8EBB-4321-AEA7-778A769BCD0F}"/>
                </a:ext>
              </a:extLst>
            </p:cNvPr>
            <p:cNvCxnSpPr/>
            <p:nvPr userDrawn="1"/>
          </p:nvCxnSpPr>
          <p:spPr>
            <a:xfrm flipV="1">
              <a:off x="877305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40">
              <a:extLst>
                <a:ext uri="{FF2B5EF4-FFF2-40B4-BE49-F238E27FC236}">
                  <a16:creationId xmlns:a16="http://schemas.microsoft.com/office/drawing/2014/main" id="{B6105F55-6F73-4EAC-A6FE-341C1EDD082D}"/>
                </a:ext>
              </a:extLst>
            </p:cNvPr>
            <p:cNvCxnSpPr/>
            <p:nvPr userDrawn="1"/>
          </p:nvCxnSpPr>
          <p:spPr>
            <a:xfrm flipV="1">
              <a:off x="8235524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231C4A1D-0D18-4C45-8CD2-9B482D211697}"/>
                </a:ext>
              </a:extLst>
            </p:cNvPr>
            <p:cNvCxnSpPr/>
            <p:nvPr userDrawn="1"/>
          </p:nvCxnSpPr>
          <p:spPr>
            <a:xfrm flipV="1">
              <a:off x="786603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2">
              <a:extLst>
                <a:ext uri="{FF2B5EF4-FFF2-40B4-BE49-F238E27FC236}">
                  <a16:creationId xmlns:a16="http://schemas.microsoft.com/office/drawing/2014/main" id="{887B699A-26D9-4993-847C-C919922EE7EC}"/>
                </a:ext>
              </a:extLst>
            </p:cNvPr>
            <p:cNvCxnSpPr/>
            <p:nvPr userDrawn="1"/>
          </p:nvCxnSpPr>
          <p:spPr>
            <a:xfrm flipV="1">
              <a:off x="7498863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3">
              <a:extLst>
                <a:ext uri="{FF2B5EF4-FFF2-40B4-BE49-F238E27FC236}">
                  <a16:creationId xmlns:a16="http://schemas.microsoft.com/office/drawing/2014/main" id="{2861B340-F5C1-4BA1-BA98-8D650473066B}"/>
                </a:ext>
              </a:extLst>
            </p:cNvPr>
            <p:cNvCxnSpPr/>
            <p:nvPr userDrawn="1"/>
          </p:nvCxnSpPr>
          <p:spPr>
            <a:xfrm flipV="1">
              <a:off x="7127208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4">
              <a:extLst>
                <a:ext uri="{FF2B5EF4-FFF2-40B4-BE49-F238E27FC236}">
                  <a16:creationId xmlns:a16="http://schemas.microsoft.com/office/drawing/2014/main" id="{C3568F9F-131F-4452-A304-F5E5399BCD8C}"/>
                </a:ext>
              </a:extLst>
            </p:cNvPr>
            <p:cNvCxnSpPr/>
            <p:nvPr userDrawn="1"/>
          </p:nvCxnSpPr>
          <p:spPr>
            <a:xfrm flipV="1">
              <a:off x="6758651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5">
              <a:extLst>
                <a:ext uri="{FF2B5EF4-FFF2-40B4-BE49-F238E27FC236}">
                  <a16:creationId xmlns:a16="http://schemas.microsoft.com/office/drawing/2014/main" id="{CF836D01-B716-45B7-86B0-7412F0310BC3}"/>
                </a:ext>
              </a:extLst>
            </p:cNvPr>
            <p:cNvCxnSpPr/>
            <p:nvPr userDrawn="1"/>
          </p:nvCxnSpPr>
          <p:spPr>
            <a:xfrm flipV="1">
              <a:off x="638946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6">
              <a:extLst>
                <a:ext uri="{FF2B5EF4-FFF2-40B4-BE49-F238E27FC236}">
                  <a16:creationId xmlns:a16="http://schemas.microsoft.com/office/drawing/2014/main" id="{456D7560-3022-407D-A56A-387D1CF7CBBE}"/>
                </a:ext>
              </a:extLst>
            </p:cNvPr>
            <p:cNvCxnSpPr/>
            <p:nvPr userDrawn="1"/>
          </p:nvCxnSpPr>
          <p:spPr>
            <a:xfrm flipV="1">
              <a:off x="6009868" y="3607282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47">
              <a:extLst>
                <a:ext uri="{FF2B5EF4-FFF2-40B4-BE49-F238E27FC236}">
                  <a16:creationId xmlns:a16="http://schemas.microsoft.com/office/drawing/2014/main" id="{C7A0A529-063D-45DD-8385-C74DBDC59E7E}"/>
                </a:ext>
              </a:extLst>
            </p:cNvPr>
            <p:cNvCxnSpPr/>
            <p:nvPr userDrawn="1"/>
          </p:nvCxnSpPr>
          <p:spPr>
            <a:xfrm flipV="1">
              <a:off x="564398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8">
              <a:extLst>
                <a:ext uri="{FF2B5EF4-FFF2-40B4-BE49-F238E27FC236}">
                  <a16:creationId xmlns:a16="http://schemas.microsoft.com/office/drawing/2014/main" id="{A931E34D-B55F-40AD-83AF-7163B7D714F7}"/>
                </a:ext>
              </a:extLst>
            </p:cNvPr>
            <p:cNvCxnSpPr/>
            <p:nvPr userDrawn="1"/>
          </p:nvCxnSpPr>
          <p:spPr>
            <a:xfrm flipV="1">
              <a:off x="5269261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49">
              <a:extLst>
                <a:ext uri="{FF2B5EF4-FFF2-40B4-BE49-F238E27FC236}">
                  <a16:creationId xmlns:a16="http://schemas.microsoft.com/office/drawing/2014/main" id="{85C0AB43-36CD-4E1C-BBD6-F6E40C7E2D07}"/>
                </a:ext>
              </a:extLst>
            </p:cNvPr>
            <p:cNvCxnSpPr/>
            <p:nvPr userDrawn="1"/>
          </p:nvCxnSpPr>
          <p:spPr>
            <a:xfrm flipV="1">
              <a:off x="488966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50">
              <a:extLst>
                <a:ext uri="{FF2B5EF4-FFF2-40B4-BE49-F238E27FC236}">
                  <a16:creationId xmlns:a16="http://schemas.microsoft.com/office/drawing/2014/main" id="{78CD91FC-28C9-4AC7-87D2-3236ADA79432}"/>
                </a:ext>
              </a:extLst>
            </p:cNvPr>
            <p:cNvCxnSpPr/>
            <p:nvPr userDrawn="1"/>
          </p:nvCxnSpPr>
          <p:spPr>
            <a:xfrm flipV="1">
              <a:off x="4523327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51">
              <a:extLst>
                <a:ext uri="{FF2B5EF4-FFF2-40B4-BE49-F238E27FC236}">
                  <a16:creationId xmlns:a16="http://schemas.microsoft.com/office/drawing/2014/main" id="{43CC5094-48A5-4786-A10E-9CE8FDA8F34F}"/>
                </a:ext>
              </a:extLst>
            </p:cNvPr>
            <p:cNvCxnSpPr/>
            <p:nvPr userDrawn="1"/>
          </p:nvCxnSpPr>
          <p:spPr>
            <a:xfrm flipV="1">
              <a:off x="415592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52">
              <a:extLst>
                <a:ext uri="{FF2B5EF4-FFF2-40B4-BE49-F238E27FC236}">
                  <a16:creationId xmlns:a16="http://schemas.microsoft.com/office/drawing/2014/main" id="{B1CF75A4-9F1F-48F6-AFDA-C7897F2C1B55}"/>
                </a:ext>
              </a:extLst>
            </p:cNvPr>
            <p:cNvCxnSpPr/>
            <p:nvPr userDrawn="1"/>
          </p:nvCxnSpPr>
          <p:spPr>
            <a:xfrm flipV="1">
              <a:off x="3786582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3">
              <a:extLst>
                <a:ext uri="{FF2B5EF4-FFF2-40B4-BE49-F238E27FC236}">
                  <a16:creationId xmlns:a16="http://schemas.microsoft.com/office/drawing/2014/main" id="{D8B3EC32-3BCC-4CF3-A8AB-D5695C387FB1}"/>
                </a:ext>
              </a:extLst>
            </p:cNvPr>
            <p:cNvCxnSpPr/>
            <p:nvPr userDrawn="1"/>
          </p:nvCxnSpPr>
          <p:spPr>
            <a:xfrm flipV="1">
              <a:off x="342049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4">
              <a:extLst>
                <a:ext uri="{FF2B5EF4-FFF2-40B4-BE49-F238E27FC236}">
                  <a16:creationId xmlns:a16="http://schemas.microsoft.com/office/drawing/2014/main" id="{646D2636-826F-4188-AECD-8E9F547C330E}"/>
                </a:ext>
              </a:extLst>
            </p:cNvPr>
            <p:cNvCxnSpPr/>
            <p:nvPr userDrawn="1"/>
          </p:nvCxnSpPr>
          <p:spPr>
            <a:xfrm flipV="1">
              <a:off x="305109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5">
              <a:extLst>
                <a:ext uri="{FF2B5EF4-FFF2-40B4-BE49-F238E27FC236}">
                  <a16:creationId xmlns:a16="http://schemas.microsoft.com/office/drawing/2014/main" id="{D5190618-4665-4F2E-8844-020AD30239F6}"/>
                </a:ext>
              </a:extLst>
            </p:cNvPr>
            <p:cNvCxnSpPr/>
            <p:nvPr userDrawn="1"/>
          </p:nvCxnSpPr>
          <p:spPr>
            <a:xfrm flipV="1">
              <a:off x="2674287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56">
              <a:extLst>
                <a:ext uri="{FF2B5EF4-FFF2-40B4-BE49-F238E27FC236}">
                  <a16:creationId xmlns:a16="http://schemas.microsoft.com/office/drawing/2014/main" id="{E501E497-7672-440E-967B-911C1D6B4B10}"/>
                </a:ext>
              </a:extLst>
            </p:cNvPr>
            <p:cNvCxnSpPr/>
            <p:nvPr userDrawn="1"/>
          </p:nvCxnSpPr>
          <p:spPr>
            <a:xfrm flipV="1">
              <a:off x="230853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7">
              <a:extLst>
                <a:ext uri="{FF2B5EF4-FFF2-40B4-BE49-F238E27FC236}">
                  <a16:creationId xmlns:a16="http://schemas.microsoft.com/office/drawing/2014/main" id="{8A688C29-83E0-4CC9-A8C5-B6B30A57710C}"/>
                </a:ext>
              </a:extLst>
            </p:cNvPr>
            <p:cNvCxnSpPr/>
            <p:nvPr userDrawn="1"/>
          </p:nvCxnSpPr>
          <p:spPr>
            <a:xfrm flipV="1">
              <a:off x="193107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58">
              <a:extLst>
                <a:ext uri="{FF2B5EF4-FFF2-40B4-BE49-F238E27FC236}">
                  <a16:creationId xmlns:a16="http://schemas.microsoft.com/office/drawing/2014/main" id="{8D3348AE-2C08-472A-92E4-12BF79B738D1}"/>
                </a:ext>
              </a:extLst>
            </p:cNvPr>
            <p:cNvCxnSpPr/>
            <p:nvPr userDrawn="1"/>
          </p:nvCxnSpPr>
          <p:spPr>
            <a:xfrm flipV="1">
              <a:off x="155844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59">
              <a:extLst>
                <a:ext uri="{FF2B5EF4-FFF2-40B4-BE49-F238E27FC236}">
                  <a16:creationId xmlns:a16="http://schemas.microsoft.com/office/drawing/2014/main" id="{D93531AE-9D57-49CA-BC46-F7384685F786}"/>
                </a:ext>
              </a:extLst>
            </p:cNvPr>
            <p:cNvCxnSpPr/>
            <p:nvPr userDrawn="1"/>
          </p:nvCxnSpPr>
          <p:spPr>
            <a:xfrm flipV="1">
              <a:off x="118838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60">
              <a:extLst>
                <a:ext uri="{FF2B5EF4-FFF2-40B4-BE49-F238E27FC236}">
                  <a16:creationId xmlns:a16="http://schemas.microsoft.com/office/drawing/2014/main" id="{6130565B-76F2-434C-8896-54E337D6B462}"/>
                </a:ext>
              </a:extLst>
            </p:cNvPr>
            <p:cNvCxnSpPr/>
            <p:nvPr userDrawn="1"/>
          </p:nvCxnSpPr>
          <p:spPr>
            <a:xfrm flipV="1">
              <a:off x="81408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61">
              <a:extLst>
                <a:ext uri="{FF2B5EF4-FFF2-40B4-BE49-F238E27FC236}">
                  <a16:creationId xmlns:a16="http://schemas.microsoft.com/office/drawing/2014/main" id="{A0D45B84-40CC-46CF-ACE4-C3A1732817B3}"/>
                </a:ext>
              </a:extLst>
            </p:cNvPr>
            <p:cNvCxnSpPr/>
            <p:nvPr userDrawn="1"/>
          </p:nvCxnSpPr>
          <p:spPr>
            <a:xfrm flipV="1">
              <a:off x="44226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7A283E-2E94-448F-92E5-2474B2498001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27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D3CCAE-5E68-40B7-96F4-1867CB3C21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graphicFrame>
        <p:nvGraphicFramePr>
          <p:cNvPr id="3" name="Chart 62">
            <a:extLst>
              <a:ext uri="{FF2B5EF4-FFF2-40B4-BE49-F238E27FC236}">
                <a16:creationId xmlns:a16="http://schemas.microsoft.com/office/drawing/2014/main" id="{F74DFCCB-83DE-47F4-9FF3-8FAEE5BF92D8}"/>
              </a:ext>
            </a:extLst>
          </p:cNvPr>
          <p:cNvGraphicFramePr/>
          <p:nvPr userDrawn="1"/>
        </p:nvGraphicFramePr>
        <p:xfrm>
          <a:off x="279036" y="1321782"/>
          <a:ext cx="11656060" cy="4623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62">
            <a:extLst>
              <a:ext uri="{FF2B5EF4-FFF2-40B4-BE49-F238E27FC236}">
                <a16:creationId xmlns:a16="http://schemas.microsoft.com/office/drawing/2014/main" id="{1D3688BC-A29F-4FC4-A11A-398FE4188E1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76204199"/>
              </p:ext>
            </p:extLst>
          </p:nvPr>
        </p:nvGraphicFramePr>
        <p:xfrm>
          <a:off x="278274" y="1348840"/>
          <a:ext cx="11624275" cy="471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8F5593-453E-4297-89C3-AF572A2F008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18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300"/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6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"/>
                            </p:stCondLst>
                            <p:childTnLst>
                              <p:par>
                                <p:cTn id="7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300"/>
                                        <p:tgtEl>
                                          <p:spTgt spid="6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"/>
                            </p:stCondLst>
                            <p:childTnLst>
                              <p:par>
                                <p:cTn id="7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6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"/>
                            </p:stCondLst>
                            <p:childTnLst>
                              <p:par>
                                <p:cTn id="8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300"/>
                                        <p:tgtEl>
                                          <p:spTgt spid="6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6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300"/>
                            </p:stCondLst>
                            <p:childTnLst>
                              <p:par>
                                <p:cTn id="8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6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600"/>
                            </p:stCondLst>
                            <p:childTnLst>
                              <p:par>
                                <p:cTn id="9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6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900"/>
                            </p:stCondLst>
                            <p:childTnLst>
                              <p:par>
                                <p:cTn id="9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6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00"/>
                            </p:stCondLst>
                            <p:childTnLst>
                              <p:par>
                                <p:cTn id="10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00"/>
                                        <p:tgtEl>
                                          <p:spTgt spid="6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6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category"/>
        </p:bldSub>
      </p:bldGraphic>
      <p:bldGraphic spid="6" grpId="0">
        <p:bldSub>
          <a:bldChart bld="category"/>
        </p:bldSub>
      </p:bldGraphic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1B31BE-8F00-4FD0-B83D-49F14B7AA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graphicFrame>
        <p:nvGraphicFramePr>
          <p:cNvPr id="3" name="Chart 62">
            <a:extLst>
              <a:ext uri="{FF2B5EF4-FFF2-40B4-BE49-F238E27FC236}">
                <a16:creationId xmlns:a16="http://schemas.microsoft.com/office/drawing/2014/main" id="{ACF06B11-18F4-4720-A183-165C1FB85F6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37926873"/>
              </p:ext>
            </p:extLst>
          </p:nvPr>
        </p:nvGraphicFramePr>
        <p:xfrm>
          <a:off x="279036" y="1219353"/>
          <a:ext cx="11656060" cy="473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05BBD0-4E77-4901-8F9B-5C34F6E0468A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2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300"/>
                                        <p:tgtEl>
                                          <p:spTgt spid="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"/>
                            </p:stCondLst>
                            <p:childTnLst>
                              <p:par>
                                <p:cTn id="7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300"/>
                                        <p:tgtEl>
                                          <p:spTgt spid="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"/>
                            </p:stCondLst>
                            <p:childTnLst>
                              <p:par>
                                <p:cTn id="7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"/>
                            </p:stCondLst>
                            <p:childTnLst>
                              <p:par>
                                <p:cTn id="8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300"/>
                                        <p:tgtEl>
                                          <p:spTgt spid="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300"/>
                            </p:stCondLst>
                            <p:childTnLst>
                              <p:par>
                                <p:cTn id="8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600"/>
                            </p:stCondLst>
                            <p:childTnLst>
                              <p:par>
                                <p:cTn id="9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900"/>
                            </p:stCondLst>
                            <p:childTnLst>
                              <p:par>
                                <p:cTn id="9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00"/>
                            </p:stCondLst>
                            <p:childTnLst>
                              <p:par>
                                <p:cTn id="10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00"/>
                                        <p:tgtEl>
                                          <p:spTgt spid="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category"/>
        </p:bldSub>
      </p:bldGraphic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>
            <a:extLst>
              <a:ext uri="{FF2B5EF4-FFF2-40B4-BE49-F238E27FC236}">
                <a16:creationId xmlns:a16="http://schemas.microsoft.com/office/drawing/2014/main" id="{F49FFC1C-3741-4844-8C3F-E4F557524424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5" name="Rectangle 36" hidden="1">
              <a:extLst>
                <a:ext uri="{FF2B5EF4-FFF2-40B4-BE49-F238E27FC236}">
                  <a16:creationId xmlns:a16="http://schemas.microsoft.com/office/drawing/2014/main" id="{0BD74276-8ED2-4824-9998-0BAA3955CD95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6" name="Group 37" hidden="1">
              <a:extLst>
                <a:ext uri="{FF2B5EF4-FFF2-40B4-BE49-F238E27FC236}">
                  <a16:creationId xmlns:a16="http://schemas.microsoft.com/office/drawing/2014/main" id="{978F2107-068F-4327-9136-6EB3073A4403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7" name="Straight Connector 38">
                <a:extLst>
                  <a:ext uri="{FF2B5EF4-FFF2-40B4-BE49-F238E27FC236}">
                    <a16:creationId xmlns:a16="http://schemas.microsoft.com/office/drawing/2014/main" id="{B5909EFF-FFE7-4DCA-BB35-2930538F8575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39">
                <a:extLst>
                  <a:ext uri="{FF2B5EF4-FFF2-40B4-BE49-F238E27FC236}">
                    <a16:creationId xmlns:a16="http://schemas.microsoft.com/office/drawing/2014/main" id="{BBF66BD5-8EBB-4321-AEA7-778A769BCD0F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0">
                <a:extLst>
                  <a:ext uri="{FF2B5EF4-FFF2-40B4-BE49-F238E27FC236}">
                    <a16:creationId xmlns:a16="http://schemas.microsoft.com/office/drawing/2014/main" id="{B6105F55-6F73-4EAC-A6FE-341C1EDD082D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>
                <a:extLst>
                  <a:ext uri="{FF2B5EF4-FFF2-40B4-BE49-F238E27FC236}">
                    <a16:creationId xmlns:a16="http://schemas.microsoft.com/office/drawing/2014/main" id="{231C4A1D-0D18-4C45-8CD2-9B482D211697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2">
                <a:extLst>
                  <a:ext uri="{FF2B5EF4-FFF2-40B4-BE49-F238E27FC236}">
                    <a16:creationId xmlns:a16="http://schemas.microsoft.com/office/drawing/2014/main" id="{887B699A-26D9-4993-847C-C919922EE7EC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3">
                <a:extLst>
                  <a:ext uri="{FF2B5EF4-FFF2-40B4-BE49-F238E27FC236}">
                    <a16:creationId xmlns:a16="http://schemas.microsoft.com/office/drawing/2014/main" id="{2861B340-F5C1-4BA1-BA98-8D650473066B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4">
                <a:extLst>
                  <a:ext uri="{FF2B5EF4-FFF2-40B4-BE49-F238E27FC236}">
                    <a16:creationId xmlns:a16="http://schemas.microsoft.com/office/drawing/2014/main" id="{C3568F9F-131F-4452-A304-F5E5399BCD8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5">
                <a:extLst>
                  <a:ext uri="{FF2B5EF4-FFF2-40B4-BE49-F238E27FC236}">
                    <a16:creationId xmlns:a16="http://schemas.microsoft.com/office/drawing/2014/main" id="{CF836D01-B716-45B7-86B0-7412F0310BC3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6">
                <a:extLst>
                  <a:ext uri="{FF2B5EF4-FFF2-40B4-BE49-F238E27FC236}">
                    <a16:creationId xmlns:a16="http://schemas.microsoft.com/office/drawing/2014/main" id="{456D7560-3022-407D-A56A-387D1CF7CBBE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7">
                <a:extLst>
                  <a:ext uri="{FF2B5EF4-FFF2-40B4-BE49-F238E27FC236}">
                    <a16:creationId xmlns:a16="http://schemas.microsoft.com/office/drawing/2014/main" id="{C7A0A529-063D-45DD-8385-C74DBDC59E7E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8">
                <a:extLst>
                  <a:ext uri="{FF2B5EF4-FFF2-40B4-BE49-F238E27FC236}">
                    <a16:creationId xmlns:a16="http://schemas.microsoft.com/office/drawing/2014/main" id="{A931E34D-B55F-40AD-83AF-7163B7D714F7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9">
                <a:extLst>
                  <a:ext uri="{FF2B5EF4-FFF2-40B4-BE49-F238E27FC236}">
                    <a16:creationId xmlns:a16="http://schemas.microsoft.com/office/drawing/2014/main" id="{85C0AB43-36CD-4E1C-BBD6-F6E40C7E2D07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0">
                <a:extLst>
                  <a:ext uri="{FF2B5EF4-FFF2-40B4-BE49-F238E27FC236}">
                    <a16:creationId xmlns:a16="http://schemas.microsoft.com/office/drawing/2014/main" id="{78CD91FC-28C9-4AC7-87D2-3236ADA79432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1">
                <a:extLst>
                  <a:ext uri="{FF2B5EF4-FFF2-40B4-BE49-F238E27FC236}">
                    <a16:creationId xmlns:a16="http://schemas.microsoft.com/office/drawing/2014/main" id="{43CC5094-48A5-4786-A10E-9CE8FDA8F34F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2">
                <a:extLst>
                  <a:ext uri="{FF2B5EF4-FFF2-40B4-BE49-F238E27FC236}">
                    <a16:creationId xmlns:a16="http://schemas.microsoft.com/office/drawing/2014/main" id="{B1CF75A4-9F1F-48F6-AFDA-C7897F2C1B55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3">
                <a:extLst>
                  <a:ext uri="{FF2B5EF4-FFF2-40B4-BE49-F238E27FC236}">
                    <a16:creationId xmlns:a16="http://schemas.microsoft.com/office/drawing/2014/main" id="{D8B3EC32-3BCC-4CF3-A8AB-D5695C387FB1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4">
                <a:extLst>
                  <a:ext uri="{FF2B5EF4-FFF2-40B4-BE49-F238E27FC236}">
                    <a16:creationId xmlns:a16="http://schemas.microsoft.com/office/drawing/2014/main" id="{646D2636-826F-4188-AECD-8E9F547C330E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5">
                <a:extLst>
                  <a:ext uri="{FF2B5EF4-FFF2-40B4-BE49-F238E27FC236}">
                    <a16:creationId xmlns:a16="http://schemas.microsoft.com/office/drawing/2014/main" id="{D5190618-4665-4F2E-8844-020AD30239F6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6">
                <a:extLst>
                  <a:ext uri="{FF2B5EF4-FFF2-40B4-BE49-F238E27FC236}">
                    <a16:creationId xmlns:a16="http://schemas.microsoft.com/office/drawing/2014/main" id="{E501E497-7672-440E-967B-911C1D6B4B10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7">
                <a:extLst>
                  <a:ext uri="{FF2B5EF4-FFF2-40B4-BE49-F238E27FC236}">
                    <a16:creationId xmlns:a16="http://schemas.microsoft.com/office/drawing/2014/main" id="{8A688C29-83E0-4CC9-A8C5-B6B30A57710C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8">
                <a:extLst>
                  <a:ext uri="{FF2B5EF4-FFF2-40B4-BE49-F238E27FC236}">
                    <a16:creationId xmlns:a16="http://schemas.microsoft.com/office/drawing/2014/main" id="{8D3348AE-2C08-472A-92E4-12BF79B738D1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9">
                <a:extLst>
                  <a:ext uri="{FF2B5EF4-FFF2-40B4-BE49-F238E27FC236}">
                    <a16:creationId xmlns:a16="http://schemas.microsoft.com/office/drawing/2014/main" id="{D93531AE-9D57-49CA-BC46-F7384685F786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0">
                <a:extLst>
                  <a:ext uri="{FF2B5EF4-FFF2-40B4-BE49-F238E27FC236}">
                    <a16:creationId xmlns:a16="http://schemas.microsoft.com/office/drawing/2014/main" id="{6130565B-76F2-434C-8896-54E337D6B462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1">
                <a:extLst>
                  <a:ext uri="{FF2B5EF4-FFF2-40B4-BE49-F238E27FC236}">
                    <a16:creationId xmlns:a16="http://schemas.microsoft.com/office/drawing/2014/main" id="{A0D45B84-40CC-46CF-ACE4-C3A1732817B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3547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5">
            <a:extLst>
              <a:ext uri="{FF2B5EF4-FFF2-40B4-BE49-F238E27FC236}">
                <a16:creationId xmlns:a16="http://schemas.microsoft.com/office/drawing/2014/main" id="{15C1165B-50AC-46F5-B945-37FE6AF1F392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6" name="Rectangle 36" hidden="1">
              <a:extLst>
                <a:ext uri="{FF2B5EF4-FFF2-40B4-BE49-F238E27FC236}">
                  <a16:creationId xmlns:a16="http://schemas.microsoft.com/office/drawing/2014/main" id="{EA24BE63-1E38-4FA8-B27E-7568D000D456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7" name="Group 37" hidden="1">
              <a:extLst>
                <a:ext uri="{FF2B5EF4-FFF2-40B4-BE49-F238E27FC236}">
                  <a16:creationId xmlns:a16="http://schemas.microsoft.com/office/drawing/2014/main" id="{D4DAB8E7-6AD7-4E3B-87D7-9C92D704A0D5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8" name="Straight Connector 38">
                <a:extLst>
                  <a:ext uri="{FF2B5EF4-FFF2-40B4-BE49-F238E27FC236}">
                    <a16:creationId xmlns:a16="http://schemas.microsoft.com/office/drawing/2014/main" id="{0F24E6D8-B4AC-477C-A584-BF9803AD059A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39">
                <a:extLst>
                  <a:ext uri="{FF2B5EF4-FFF2-40B4-BE49-F238E27FC236}">
                    <a16:creationId xmlns:a16="http://schemas.microsoft.com/office/drawing/2014/main" id="{2AFEE107-23D8-49B8-B87B-287A589B06A3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0">
                <a:extLst>
                  <a:ext uri="{FF2B5EF4-FFF2-40B4-BE49-F238E27FC236}">
                    <a16:creationId xmlns:a16="http://schemas.microsoft.com/office/drawing/2014/main" id="{FC46F22B-8D16-44B9-B078-5202FAD5506C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1">
                <a:extLst>
                  <a:ext uri="{FF2B5EF4-FFF2-40B4-BE49-F238E27FC236}">
                    <a16:creationId xmlns:a16="http://schemas.microsoft.com/office/drawing/2014/main" id="{84F40097-447D-4345-A231-8E06B5113DAF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2">
                <a:extLst>
                  <a:ext uri="{FF2B5EF4-FFF2-40B4-BE49-F238E27FC236}">
                    <a16:creationId xmlns:a16="http://schemas.microsoft.com/office/drawing/2014/main" id="{42254BF6-C2FE-484E-B8E5-A5FB6CAE68DA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3">
                <a:extLst>
                  <a:ext uri="{FF2B5EF4-FFF2-40B4-BE49-F238E27FC236}">
                    <a16:creationId xmlns:a16="http://schemas.microsoft.com/office/drawing/2014/main" id="{E5B7F90F-FC2C-4515-8D32-89F631EBA147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4">
                <a:extLst>
                  <a:ext uri="{FF2B5EF4-FFF2-40B4-BE49-F238E27FC236}">
                    <a16:creationId xmlns:a16="http://schemas.microsoft.com/office/drawing/2014/main" id="{E99345B2-5577-4798-8DBC-A8040E1C170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5">
                <a:extLst>
                  <a:ext uri="{FF2B5EF4-FFF2-40B4-BE49-F238E27FC236}">
                    <a16:creationId xmlns:a16="http://schemas.microsoft.com/office/drawing/2014/main" id="{F327189C-9AB2-4BE4-BEFF-13F4E1778D06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6">
                <a:extLst>
                  <a:ext uri="{FF2B5EF4-FFF2-40B4-BE49-F238E27FC236}">
                    <a16:creationId xmlns:a16="http://schemas.microsoft.com/office/drawing/2014/main" id="{7F11114A-60DF-4358-A694-BB4FEEA2A6C7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7">
                <a:extLst>
                  <a:ext uri="{FF2B5EF4-FFF2-40B4-BE49-F238E27FC236}">
                    <a16:creationId xmlns:a16="http://schemas.microsoft.com/office/drawing/2014/main" id="{A23FCE7B-565B-4C89-BB57-1638682A4280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8">
                <a:extLst>
                  <a:ext uri="{FF2B5EF4-FFF2-40B4-BE49-F238E27FC236}">
                    <a16:creationId xmlns:a16="http://schemas.microsoft.com/office/drawing/2014/main" id="{0E2613AD-9079-429A-BC7D-F00A04FEFC83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49">
                <a:extLst>
                  <a:ext uri="{FF2B5EF4-FFF2-40B4-BE49-F238E27FC236}">
                    <a16:creationId xmlns:a16="http://schemas.microsoft.com/office/drawing/2014/main" id="{D8432CDA-98D7-4A05-A0F3-EDA2D11BC74F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0">
                <a:extLst>
                  <a:ext uri="{FF2B5EF4-FFF2-40B4-BE49-F238E27FC236}">
                    <a16:creationId xmlns:a16="http://schemas.microsoft.com/office/drawing/2014/main" id="{9E761685-9937-4475-8FEE-7B969A517733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1">
                <a:extLst>
                  <a:ext uri="{FF2B5EF4-FFF2-40B4-BE49-F238E27FC236}">
                    <a16:creationId xmlns:a16="http://schemas.microsoft.com/office/drawing/2014/main" id="{504C3711-C622-42DC-9899-B3858E082F8D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2">
                <a:extLst>
                  <a:ext uri="{FF2B5EF4-FFF2-40B4-BE49-F238E27FC236}">
                    <a16:creationId xmlns:a16="http://schemas.microsoft.com/office/drawing/2014/main" id="{1A83ECB3-AA6D-4F83-A917-59F1F3CAF53A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3">
                <a:extLst>
                  <a:ext uri="{FF2B5EF4-FFF2-40B4-BE49-F238E27FC236}">
                    <a16:creationId xmlns:a16="http://schemas.microsoft.com/office/drawing/2014/main" id="{3375B322-614F-48CD-9559-DDABC5D9313C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4">
                <a:extLst>
                  <a:ext uri="{FF2B5EF4-FFF2-40B4-BE49-F238E27FC236}">
                    <a16:creationId xmlns:a16="http://schemas.microsoft.com/office/drawing/2014/main" id="{B19264DC-7279-4EAE-9B3E-6C1ADC0DB8DF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5">
                <a:extLst>
                  <a:ext uri="{FF2B5EF4-FFF2-40B4-BE49-F238E27FC236}">
                    <a16:creationId xmlns:a16="http://schemas.microsoft.com/office/drawing/2014/main" id="{785CCA65-BECC-4A15-B2F7-9CCF558B8165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6">
                <a:extLst>
                  <a:ext uri="{FF2B5EF4-FFF2-40B4-BE49-F238E27FC236}">
                    <a16:creationId xmlns:a16="http://schemas.microsoft.com/office/drawing/2014/main" id="{7CC1776D-4ADE-4C0C-965F-79108AEEF1BC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7">
                <a:extLst>
                  <a:ext uri="{FF2B5EF4-FFF2-40B4-BE49-F238E27FC236}">
                    <a16:creationId xmlns:a16="http://schemas.microsoft.com/office/drawing/2014/main" id="{B55C28CF-9862-488A-8C81-3050036A705D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8">
                <a:extLst>
                  <a:ext uri="{FF2B5EF4-FFF2-40B4-BE49-F238E27FC236}">
                    <a16:creationId xmlns:a16="http://schemas.microsoft.com/office/drawing/2014/main" id="{21D5562D-7135-49BA-B33A-8426A8A0AD75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59">
                <a:extLst>
                  <a:ext uri="{FF2B5EF4-FFF2-40B4-BE49-F238E27FC236}">
                    <a16:creationId xmlns:a16="http://schemas.microsoft.com/office/drawing/2014/main" id="{F39A28E8-9029-4984-AFC2-3FD4EEC51BA7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0">
                <a:extLst>
                  <a:ext uri="{FF2B5EF4-FFF2-40B4-BE49-F238E27FC236}">
                    <a16:creationId xmlns:a16="http://schemas.microsoft.com/office/drawing/2014/main" id="{15D4F68C-30B2-45C2-BDD1-B6EBEE511F2B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61">
                <a:extLst>
                  <a:ext uri="{FF2B5EF4-FFF2-40B4-BE49-F238E27FC236}">
                    <a16:creationId xmlns:a16="http://schemas.microsoft.com/office/drawing/2014/main" id="{051ED23E-8584-4999-8EC5-84277C9290D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4A4DDCC-9F42-4948-9645-E86435B98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6FD5EE-114E-4722-B4F2-F97B4E5BF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6A4415C-3223-40AA-9C39-316146802F9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49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5">
            <a:extLst>
              <a:ext uri="{FF2B5EF4-FFF2-40B4-BE49-F238E27FC236}">
                <a16:creationId xmlns:a16="http://schemas.microsoft.com/office/drawing/2014/main" id="{79B5329C-A2C5-4ECB-BC98-1EE910A59C5C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8" name="Rectangle 36" hidden="1">
              <a:extLst>
                <a:ext uri="{FF2B5EF4-FFF2-40B4-BE49-F238E27FC236}">
                  <a16:creationId xmlns:a16="http://schemas.microsoft.com/office/drawing/2014/main" id="{C8958B36-AB2D-48BD-9A47-6687DB792AE7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9" name="Group 37" hidden="1">
              <a:extLst>
                <a:ext uri="{FF2B5EF4-FFF2-40B4-BE49-F238E27FC236}">
                  <a16:creationId xmlns:a16="http://schemas.microsoft.com/office/drawing/2014/main" id="{430FC37E-46B5-4BD2-9E97-2B76C0573440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10" name="Straight Connector 38">
                <a:extLst>
                  <a:ext uri="{FF2B5EF4-FFF2-40B4-BE49-F238E27FC236}">
                    <a16:creationId xmlns:a16="http://schemas.microsoft.com/office/drawing/2014/main" id="{E63B12F6-68E5-4FD2-AE82-2C61E9FEC371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39">
                <a:extLst>
                  <a:ext uri="{FF2B5EF4-FFF2-40B4-BE49-F238E27FC236}">
                    <a16:creationId xmlns:a16="http://schemas.microsoft.com/office/drawing/2014/main" id="{3F18698A-2CC1-42F7-AFA2-0ED6A65A0467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0">
                <a:extLst>
                  <a:ext uri="{FF2B5EF4-FFF2-40B4-BE49-F238E27FC236}">
                    <a16:creationId xmlns:a16="http://schemas.microsoft.com/office/drawing/2014/main" id="{5A3E8D2A-FCB8-46D8-8E13-5DFD77E0857A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1">
                <a:extLst>
                  <a:ext uri="{FF2B5EF4-FFF2-40B4-BE49-F238E27FC236}">
                    <a16:creationId xmlns:a16="http://schemas.microsoft.com/office/drawing/2014/main" id="{2A1A5DCC-95B9-432D-9319-E61A83F71866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2">
                <a:extLst>
                  <a:ext uri="{FF2B5EF4-FFF2-40B4-BE49-F238E27FC236}">
                    <a16:creationId xmlns:a16="http://schemas.microsoft.com/office/drawing/2014/main" id="{B8820250-F9E0-4311-BF0C-802AF6875CAD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3">
                <a:extLst>
                  <a:ext uri="{FF2B5EF4-FFF2-40B4-BE49-F238E27FC236}">
                    <a16:creationId xmlns:a16="http://schemas.microsoft.com/office/drawing/2014/main" id="{388E2DD4-2471-4F2A-8590-D3A12C918E40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4">
                <a:extLst>
                  <a:ext uri="{FF2B5EF4-FFF2-40B4-BE49-F238E27FC236}">
                    <a16:creationId xmlns:a16="http://schemas.microsoft.com/office/drawing/2014/main" id="{93FCA856-D622-4D05-8EC1-5A1167A0E484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5">
                <a:extLst>
                  <a:ext uri="{FF2B5EF4-FFF2-40B4-BE49-F238E27FC236}">
                    <a16:creationId xmlns:a16="http://schemas.microsoft.com/office/drawing/2014/main" id="{920EE15C-2FE5-464B-9141-CB9BF0147888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6">
                <a:extLst>
                  <a:ext uri="{FF2B5EF4-FFF2-40B4-BE49-F238E27FC236}">
                    <a16:creationId xmlns:a16="http://schemas.microsoft.com/office/drawing/2014/main" id="{4B6CEFD2-1B8D-4244-B930-8D2849ED397B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47">
                <a:extLst>
                  <a:ext uri="{FF2B5EF4-FFF2-40B4-BE49-F238E27FC236}">
                    <a16:creationId xmlns:a16="http://schemas.microsoft.com/office/drawing/2014/main" id="{8A33E851-D6BA-438B-B03A-38CCF7C6E26B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48">
                <a:extLst>
                  <a:ext uri="{FF2B5EF4-FFF2-40B4-BE49-F238E27FC236}">
                    <a16:creationId xmlns:a16="http://schemas.microsoft.com/office/drawing/2014/main" id="{4A28DC0D-210E-4248-9128-A55D9A06369B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49">
                <a:extLst>
                  <a:ext uri="{FF2B5EF4-FFF2-40B4-BE49-F238E27FC236}">
                    <a16:creationId xmlns:a16="http://schemas.microsoft.com/office/drawing/2014/main" id="{1464FE7F-7592-47D7-8ADE-D22FEDEBFB3D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0">
                <a:extLst>
                  <a:ext uri="{FF2B5EF4-FFF2-40B4-BE49-F238E27FC236}">
                    <a16:creationId xmlns:a16="http://schemas.microsoft.com/office/drawing/2014/main" id="{B7EA4283-4EAA-4DD8-8791-6F9976FBC69B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1">
                <a:extLst>
                  <a:ext uri="{FF2B5EF4-FFF2-40B4-BE49-F238E27FC236}">
                    <a16:creationId xmlns:a16="http://schemas.microsoft.com/office/drawing/2014/main" id="{92F79F70-7C67-441A-BE5F-68EF88D42721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2">
                <a:extLst>
                  <a:ext uri="{FF2B5EF4-FFF2-40B4-BE49-F238E27FC236}">
                    <a16:creationId xmlns:a16="http://schemas.microsoft.com/office/drawing/2014/main" id="{235AD71C-D9EE-4E4E-81B5-BBAF4D8497D8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3">
                <a:extLst>
                  <a:ext uri="{FF2B5EF4-FFF2-40B4-BE49-F238E27FC236}">
                    <a16:creationId xmlns:a16="http://schemas.microsoft.com/office/drawing/2014/main" id="{F97E8D7C-177F-4679-88B2-B2A1A0F63008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4">
                <a:extLst>
                  <a:ext uri="{FF2B5EF4-FFF2-40B4-BE49-F238E27FC236}">
                    <a16:creationId xmlns:a16="http://schemas.microsoft.com/office/drawing/2014/main" id="{CCBF4EED-8DF1-4D4C-9233-2A5AED92FAF5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5">
                <a:extLst>
                  <a:ext uri="{FF2B5EF4-FFF2-40B4-BE49-F238E27FC236}">
                    <a16:creationId xmlns:a16="http://schemas.microsoft.com/office/drawing/2014/main" id="{FE781963-B521-4090-B33E-52BA0D08DD4D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6">
                <a:extLst>
                  <a:ext uri="{FF2B5EF4-FFF2-40B4-BE49-F238E27FC236}">
                    <a16:creationId xmlns:a16="http://schemas.microsoft.com/office/drawing/2014/main" id="{97A5F321-E5FD-4460-AB50-6E7982BCF2C1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57">
                <a:extLst>
                  <a:ext uri="{FF2B5EF4-FFF2-40B4-BE49-F238E27FC236}">
                    <a16:creationId xmlns:a16="http://schemas.microsoft.com/office/drawing/2014/main" id="{77249232-6F79-4387-A6B7-F3681620C2C6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58">
                <a:extLst>
                  <a:ext uri="{FF2B5EF4-FFF2-40B4-BE49-F238E27FC236}">
                    <a16:creationId xmlns:a16="http://schemas.microsoft.com/office/drawing/2014/main" id="{0B03DDF2-C067-4050-B9E3-973ACB79D110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59">
                <a:extLst>
                  <a:ext uri="{FF2B5EF4-FFF2-40B4-BE49-F238E27FC236}">
                    <a16:creationId xmlns:a16="http://schemas.microsoft.com/office/drawing/2014/main" id="{2CCD4EA8-14AB-4EF3-AA4F-068028B23FD9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60">
                <a:extLst>
                  <a:ext uri="{FF2B5EF4-FFF2-40B4-BE49-F238E27FC236}">
                    <a16:creationId xmlns:a16="http://schemas.microsoft.com/office/drawing/2014/main" id="{C8AD15C4-17A1-4D20-A30D-913A27934A98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1">
                <a:extLst>
                  <a:ext uri="{FF2B5EF4-FFF2-40B4-BE49-F238E27FC236}">
                    <a16:creationId xmlns:a16="http://schemas.microsoft.com/office/drawing/2014/main" id="{53B14BAE-6D30-487C-A35C-CEEAB0526FC6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CC007AC-F8AF-47C6-A900-868B5879D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A3B02F-74FE-439F-AB2D-C6EF6331C16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18859" y="1674000"/>
            <a:ext cx="57888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BA924DC-7418-41D7-8688-B91299655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2800" y="1674000"/>
            <a:ext cx="57780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4DA607-7660-4BC3-BE10-CE82F2344A79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0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1">
    <p:bg>
      <p:bgPr>
        <a:solidFill>
          <a:srgbClr val="335E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8E21D1-D3AB-467C-827A-60A3C23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ECD27-029B-4C0A-8414-E1DCA0759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2C6DB2-558F-4C84-B5E0-4624E082FC47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966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2">
    <p:bg>
      <p:bgPr>
        <a:solidFill>
          <a:srgbClr val="819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54D428-23AE-4B01-BE91-F59947AAFD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36C13B-CB48-4EFE-B92B-E0DF778BB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335E6F"/>
                </a:solidFill>
              </a:defRPr>
            </a:lvl1pPr>
            <a:lvl2pPr>
              <a:defRPr sz="1800">
                <a:solidFill>
                  <a:srgbClr val="335E6F"/>
                </a:solidFill>
              </a:defRPr>
            </a:lvl2pPr>
            <a:lvl3pPr>
              <a:defRPr sz="1800">
                <a:solidFill>
                  <a:srgbClr val="335E6F"/>
                </a:solidFill>
              </a:defRPr>
            </a:lvl3pPr>
            <a:lvl4pPr>
              <a:defRPr sz="1800">
                <a:solidFill>
                  <a:srgbClr val="335E6F"/>
                </a:solidFill>
              </a:defRPr>
            </a:lvl4pPr>
            <a:lvl5pPr>
              <a:defRPr sz="1800">
                <a:solidFill>
                  <a:srgbClr val="335E6F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9F78FA-F6D0-43E1-8D5E-F43274ADA42E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34">
            <a:extLst>
              <a:ext uri="{FF2B5EF4-FFF2-40B4-BE49-F238E27FC236}">
                <a16:creationId xmlns:a16="http://schemas.microsoft.com/office/drawing/2014/main" id="{EAF7257E-F8F1-46E7-AB31-BEECBE9760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80525" y="6202800"/>
            <a:ext cx="27507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09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3">
    <p:bg>
      <p:bgPr>
        <a:solidFill>
          <a:srgbClr val="008E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AEE28F-8201-4291-B91D-87424F6B0F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958D4-DB1F-4336-9FAC-F1310EA70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76C8AE"/>
                </a:solidFill>
              </a:defRPr>
            </a:lvl1pPr>
            <a:lvl2pPr>
              <a:defRPr sz="1800">
                <a:solidFill>
                  <a:srgbClr val="76C8AE"/>
                </a:solidFill>
              </a:defRPr>
            </a:lvl2pPr>
            <a:lvl3pPr>
              <a:defRPr sz="1800">
                <a:solidFill>
                  <a:srgbClr val="76C8AE"/>
                </a:solidFill>
              </a:defRPr>
            </a:lvl3pPr>
            <a:lvl4pPr>
              <a:defRPr sz="1800">
                <a:solidFill>
                  <a:srgbClr val="76C8AE"/>
                </a:solidFill>
              </a:defRPr>
            </a:lvl4pPr>
            <a:lvl5pPr>
              <a:defRPr sz="1800">
                <a:solidFill>
                  <a:srgbClr val="76C8AE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F35ECC-E470-43DD-98A9-B01624008E8A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07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4">
    <p:bg>
      <p:bgPr>
        <a:solidFill>
          <a:srgbClr val="960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9134E1-D455-4C26-B381-3FC697018E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CBCA6-6806-4F98-BCC6-89DD1EF3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>
                <a:solidFill>
                  <a:srgbClr val="F1666A"/>
                </a:solidFill>
              </a:defRPr>
            </a:lvl1pPr>
            <a:lvl2pPr>
              <a:defRPr>
                <a:solidFill>
                  <a:srgbClr val="F1666A"/>
                </a:solidFill>
              </a:defRPr>
            </a:lvl2pPr>
            <a:lvl3pPr>
              <a:defRPr>
                <a:solidFill>
                  <a:srgbClr val="F1666A"/>
                </a:solidFill>
              </a:defRPr>
            </a:lvl3pPr>
            <a:lvl4pPr>
              <a:defRPr>
                <a:solidFill>
                  <a:srgbClr val="F1666A"/>
                </a:solidFill>
              </a:defRPr>
            </a:lvl4pPr>
            <a:lvl5pPr>
              <a:defRPr>
                <a:solidFill>
                  <a:srgbClr val="F1666A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574315-B7CB-4D67-938B-343DBD8D47E1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57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5">
    <p:bg>
      <p:bgPr>
        <a:solidFill>
          <a:srgbClr val="F47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E46C08-64B4-42D6-AF34-8AC1C34A0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9B6CC-D6D4-4607-B2F0-95D88CF4864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FFCC4E"/>
                </a:solidFill>
              </a:defRPr>
            </a:lvl1pPr>
            <a:lvl2pPr>
              <a:defRPr sz="1800">
                <a:solidFill>
                  <a:srgbClr val="FFCC4E"/>
                </a:solidFill>
              </a:defRPr>
            </a:lvl2pPr>
            <a:lvl3pPr>
              <a:defRPr sz="1800">
                <a:solidFill>
                  <a:srgbClr val="FFCC4E"/>
                </a:solidFill>
              </a:defRPr>
            </a:lvl3pPr>
            <a:lvl4pPr>
              <a:defRPr sz="1800">
                <a:solidFill>
                  <a:srgbClr val="FFCC4E"/>
                </a:solidFill>
              </a:defRPr>
            </a:lvl4pPr>
            <a:lvl5pPr>
              <a:defRPr sz="1800">
                <a:solidFill>
                  <a:srgbClr val="FFCC4E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 err="1"/>
              <a:t>fth</a:t>
            </a:r>
            <a:r>
              <a:rPr lang="en-GB" noProof="0" dirty="0"/>
              <a:t>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629367B-34A8-4563-A1F3-2FC66FD3EB06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96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6">
    <p:bg>
      <p:bgPr>
        <a:solidFill>
          <a:srgbClr val="0061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5B35B1-EFE6-4875-B916-1BC8765B59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32693-5FF5-4EE9-BE3E-903A4B28F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009BDB"/>
                </a:solidFill>
              </a:defRPr>
            </a:lvl1pPr>
            <a:lvl2pPr>
              <a:defRPr sz="1800">
                <a:solidFill>
                  <a:srgbClr val="009BDB"/>
                </a:solidFill>
              </a:defRPr>
            </a:lvl2pPr>
            <a:lvl3pPr>
              <a:defRPr sz="1800">
                <a:solidFill>
                  <a:srgbClr val="009BDB"/>
                </a:solidFill>
              </a:defRPr>
            </a:lvl3pPr>
            <a:lvl4pPr>
              <a:defRPr sz="1800">
                <a:solidFill>
                  <a:srgbClr val="009BDB"/>
                </a:solidFill>
              </a:defRPr>
            </a:lvl4pPr>
            <a:lvl5pPr>
              <a:defRPr sz="1800">
                <a:solidFill>
                  <a:srgbClr val="009BDB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75EAA0-B23C-4CF3-8040-68232CDD55A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60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LOSING1">
    <p:bg>
      <p:bgPr>
        <a:solidFill>
          <a:srgbClr val="00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9F9D6BA-4369-4A77-B906-1DB3998CAEE6}"/>
              </a:ext>
            </a:extLst>
          </p:cNvPr>
          <p:cNvSpPr/>
          <p:nvPr userDrawn="1"/>
        </p:nvSpPr>
        <p:spPr>
          <a:xfrm>
            <a:off x="0" y="0"/>
            <a:ext cx="12277314" cy="6858000"/>
          </a:xfrm>
          <a:prstGeom prst="rect">
            <a:avLst/>
          </a:prstGeom>
          <a:solidFill>
            <a:srgbClr val="335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3BEF3-BA94-4314-8B5C-E1B50DD15057}"/>
              </a:ext>
            </a:extLst>
          </p:cNvPr>
          <p:cNvSpPr/>
          <p:nvPr userDrawn="1"/>
        </p:nvSpPr>
        <p:spPr>
          <a:xfrm flipH="1">
            <a:off x="4699115" y="2011304"/>
            <a:ext cx="2827109" cy="2819035"/>
          </a:xfrm>
          <a:prstGeom prst="rect">
            <a:avLst/>
          </a:prstGeom>
          <a:solidFill>
            <a:srgbClr val="003249"/>
          </a:solidFill>
          <a:ln w="9525">
            <a:solidFill>
              <a:srgbClr val="003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2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9F16787-8A53-41D0-B7DB-805E3E72C17B}"/>
              </a:ext>
            </a:extLst>
          </p:cNvPr>
          <p:cNvSpPr txBox="1">
            <a:spLocks/>
          </p:cNvSpPr>
          <p:nvPr userDrawn="1"/>
        </p:nvSpPr>
        <p:spPr>
          <a:xfrm>
            <a:off x="4699115" y="4524207"/>
            <a:ext cx="2820471" cy="314495"/>
          </a:xfrm>
          <a:prstGeom prst="rect">
            <a:avLst/>
          </a:prstGeom>
        </p:spPr>
        <p:txBody>
          <a:bodyPr vert="horz" lIns="66151" tIns="33076" rIns="66151" bIns="33076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013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BEF393-6511-46BA-9E6C-1CDE034CBF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699115" y="2041527"/>
            <a:ext cx="2827111" cy="23590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4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739B0-932D-4E43-A871-586E86D63CDA}"/>
              </a:ext>
            </a:extLst>
          </p:cNvPr>
          <p:cNvSpPr txBox="1">
            <a:spLocks/>
          </p:cNvSpPr>
          <p:nvPr userDrawn="1"/>
        </p:nvSpPr>
        <p:spPr>
          <a:xfrm>
            <a:off x="4699115" y="1740025"/>
            <a:ext cx="2827111" cy="261521"/>
          </a:xfrm>
          <a:prstGeom prst="rect">
            <a:avLst/>
          </a:prstGeom>
        </p:spPr>
        <p:txBody>
          <a:bodyPr vert="horz" lIns="66151" tIns="33076" rIns="66151" bIns="3307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96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Produced by</a:t>
            </a:r>
            <a:endParaRPr lang="en-US" sz="796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5EE1E9-8C9C-4791-ADEC-8A6CB2EB49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699115" y="4406774"/>
            <a:ext cx="2827111" cy="4235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991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745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B2B2E7-BCE3-4EC1-AD51-3894C5284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 algn="l">
              <a:defRPr sz="3000"/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91853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702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52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9">
            <a:extLst>
              <a:ext uri="{FF2B5EF4-FFF2-40B4-BE49-F238E27FC236}">
                <a16:creationId xmlns:a16="http://schemas.microsoft.com/office/drawing/2014/main" id="{655A41B8-2864-44C4-A9B2-9F40A95F9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0" y="-1"/>
            <a:ext cx="12225338" cy="6858001"/>
          </a:xfrm>
          <a:prstGeom prst="rect">
            <a:avLst/>
          </a:prstGeom>
          <a:solidFill>
            <a:srgbClr val="00324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361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47704" y="3421831"/>
            <a:ext cx="10625007" cy="567399"/>
          </a:xfrm>
          <a:prstGeom prst="rect">
            <a:avLst/>
          </a:prstGeom>
        </p:spPr>
        <p:txBody>
          <a:bodyPr/>
          <a:lstStyle>
            <a:lvl1pPr>
              <a:defRPr sz="308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13480" y="6202800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3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90A106D-F82D-4A4A-81C2-51E2F76FBD9F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5">
            <a:extLst>
              <a:ext uri="{FF2B5EF4-FFF2-40B4-BE49-F238E27FC236}">
                <a16:creationId xmlns:a16="http://schemas.microsoft.com/office/drawing/2014/main" id="{33C1AA27-468E-4F19-A563-21152A310F35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" y="6455664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6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563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3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325" grpId="0"/>
      <p:bldP spid="10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9">
            <a:extLst>
              <a:ext uri="{FF2B5EF4-FFF2-40B4-BE49-F238E27FC236}">
                <a16:creationId xmlns:a16="http://schemas.microsoft.com/office/drawing/2014/main" id="{62C2602F-BC1F-4AC9-8F8F-37D4246EC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29200" cy="6878925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1" y="-2"/>
            <a:ext cx="12225338" cy="6878925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869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6000" y="3421831"/>
            <a:ext cx="10625007" cy="567399"/>
          </a:xfrm>
          <a:prstGeom prst="rect">
            <a:avLst/>
          </a:prstGeom>
        </p:spPr>
        <p:txBody>
          <a:bodyPr/>
          <a:lstStyle>
            <a:lvl1pPr algn="l">
              <a:defRPr sz="308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cxnSp>
        <p:nvCxnSpPr>
          <p:cNvPr id="121" name="Straight Connector 64">
            <a:extLst>
              <a:ext uri="{FF2B5EF4-FFF2-40B4-BE49-F238E27FC236}">
                <a16:creationId xmlns:a16="http://schemas.microsoft.com/office/drawing/2014/main" id="{6B88ADAB-0C9C-4BC9-A42C-A57312626145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22971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4">
            <a:extLst>
              <a:ext uri="{FF2B5EF4-FFF2-40B4-BE49-F238E27FC236}">
                <a16:creationId xmlns:a16="http://schemas.microsoft.com/office/drawing/2014/main" id="{7D33984A-D43C-428F-AB4A-04E5B59FAE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33582" y="5406990"/>
            <a:ext cx="22794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 Box 25">
            <a:extLst>
              <a:ext uri="{FF2B5EF4-FFF2-40B4-BE49-F238E27FC236}">
                <a16:creationId xmlns:a16="http://schemas.microsoft.com/office/drawing/2014/main" id="{7AB46881-5DF0-4A35-AA27-0D32ECF823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11453" y="6156809"/>
            <a:ext cx="2279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Text Box 99">
            <a:extLst>
              <a:ext uri="{FF2B5EF4-FFF2-40B4-BE49-F238E27FC236}">
                <a16:creationId xmlns:a16="http://schemas.microsoft.com/office/drawing/2014/main" id="{D9FE3E1C-24B3-4F63-846C-260B4220AAC5}"/>
              </a:ext>
            </a:extLst>
          </p:cNvPr>
          <p:cNvSpPr/>
          <p:nvPr userDrawn="1"/>
        </p:nvSpPr>
        <p:spPr>
          <a:xfrm>
            <a:off x="11125001" y="5811879"/>
            <a:ext cx="914400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3200" y="6213933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36521E2-36D7-4AF3-B70B-FA4D9649E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495" y="6202800"/>
            <a:ext cx="29110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pic>
        <p:nvPicPr>
          <p:cNvPr id="102" name="Picture 5">
            <a:extLst>
              <a:ext uri="{FF2B5EF4-FFF2-40B4-BE49-F238E27FC236}">
                <a16:creationId xmlns:a16="http://schemas.microsoft.com/office/drawing/2014/main" id="{EA088D67-7B06-4281-990B-01FE6467697E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" y="6457664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4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563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3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325" grpId="0"/>
      <p:bldP spid="43" grpId="0" build="allAtOnce"/>
      <p:bldP spid="44" grpId="0" build="allAtOnce"/>
      <p:bldP spid="45" grpId="0" build="allAtOnce"/>
      <p:bldP spid="10" grpId="0"/>
    </p:bldLst>
  </p:timing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>
            <a:extLst>
              <a:ext uri="{FF2B5EF4-FFF2-40B4-BE49-F238E27FC236}">
                <a16:creationId xmlns:a16="http://schemas.microsoft.com/office/drawing/2014/main" id="{DA6F988C-F9E9-488F-B04A-A6A5E348FB48}"/>
              </a:ext>
            </a:extLst>
          </p:cNvPr>
          <p:cNvSpPr/>
          <p:nvPr userDrawn="1"/>
        </p:nvSpPr>
        <p:spPr>
          <a:xfrm>
            <a:off x="0" y="0"/>
            <a:ext cx="12225338" cy="882193"/>
          </a:xfrm>
          <a:prstGeom prst="rect">
            <a:avLst/>
          </a:prstGeom>
          <a:solidFill>
            <a:srgbClr val="003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72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711613-D936-4B0D-87EB-6F0E6CE9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D686FA-69F1-452F-8A03-7EBE0FAEF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196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B0AC2C-C495-9D4C-B412-174B5899FD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D03D16-060D-4760-9512-2863FE01A681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731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26AA14-B9DD-4FF8-8B2B-689FEBBACA1A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518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351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003249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A1B071-1AF1-4E5C-847C-81B99F181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859" y="1673225"/>
            <a:ext cx="5804673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US" noProof="0" dirty="0"/>
              <a:t>Click to edit </a:t>
            </a:r>
            <a:r>
              <a:rPr lang="en-GB" noProof="0" dirty="0"/>
              <a:t>Master</a:t>
            </a:r>
            <a:r>
              <a:rPr lang="en-US" noProof="0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noProof="0" dirty="0"/>
              <a:t> level</a:t>
            </a:r>
          </a:p>
          <a:p>
            <a:pPr lvl="2"/>
            <a:r>
              <a:rPr lang="en-US" noProof="0" dirty="0"/>
              <a:t>Third </a:t>
            </a:r>
            <a:r>
              <a:rPr lang="en-GB" noProof="0" dirty="0"/>
              <a:t>level</a:t>
            </a:r>
          </a:p>
          <a:p>
            <a:pPr lvl="3"/>
            <a:r>
              <a:rPr lang="en-GB" noProof="0" dirty="0"/>
              <a:t>Fourth</a:t>
            </a:r>
            <a:r>
              <a:rPr lang="en-US" noProof="0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noProof="0" dirty="0"/>
              <a:t>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FECB638-90E0-45FF-9E57-2E1BEA99D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279" y="1673225"/>
            <a:ext cx="5762854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E92DEE-E179-466F-A2E3-A937D4BD20B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69D56B-45C7-41CE-AF85-CFBD7346FBE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925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1">
    <p:bg>
      <p:bgPr>
        <a:solidFill>
          <a:srgbClr val="E8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993C77-CBED-4B2B-A114-59C4D8D6CE97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B86A34-E450-424B-A07C-89D1870D3D2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00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_COLOUR_BG2">
    <p:bg>
      <p:bgPr>
        <a:solidFill>
          <a:srgbClr val="76C8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70F7F7-54D2-419E-ACE8-1E20380299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006762"/>
                </a:solidFill>
              </a:defRPr>
            </a:lvl1pPr>
            <a:lvl2pPr>
              <a:defRPr sz="1800">
                <a:solidFill>
                  <a:srgbClr val="006762"/>
                </a:solidFill>
              </a:defRPr>
            </a:lvl2pPr>
            <a:lvl3pPr>
              <a:defRPr sz="1800">
                <a:solidFill>
                  <a:srgbClr val="006762"/>
                </a:solidFill>
              </a:defRPr>
            </a:lvl3pPr>
            <a:lvl4pPr>
              <a:defRPr sz="1800">
                <a:solidFill>
                  <a:srgbClr val="006762"/>
                </a:solidFill>
              </a:defRPr>
            </a:lvl4pPr>
            <a:lvl5pPr>
              <a:defRPr sz="1800">
                <a:solidFill>
                  <a:srgbClr val="006762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E16786-8A3C-4C82-B63C-69D03B24564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28B05E-06E9-4FF8-9E34-30F8C9AD515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112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3">
    <p:bg>
      <p:bgPr>
        <a:solidFill>
          <a:srgbClr val="F166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24FBA6A-9B37-4307-AF0B-2FB195B996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960136"/>
                </a:solidFill>
              </a:defRPr>
            </a:lvl1pPr>
            <a:lvl2pPr>
              <a:defRPr sz="1800">
                <a:solidFill>
                  <a:srgbClr val="960136"/>
                </a:solidFill>
              </a:defRPr>
            </a:lvl2pPr>
            <a:lvl3pPr>
              <a:defRPr sz="1800">
                <a:solidFill>
                  <a:srgbClr val="960136"/>
                </a:solidFill>
              </a:defRPr>
            </a:lvl3pPr>
            <a:lvl4pPr>
              <a:defRPr sz="1800">
                <a:solidFill>
                  <a:srgbClr val="960136"/>
                </a:solidFill>
              </a:defRPr>
            </a:lvl4pPr>
            <a:lvl5pPr>
              <a:defRPr sz="1800">
                <a:solidFill>
                  <a:srgbClr val="960136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935B88-E3A5-4B18-A1DA-E525414B3B3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DC6253-9DAC-40B0-A41B-C4BC48EE2683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1446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4">
    <p:bg>
      <p:bgPr>
        <a:solidFill>
          <a:srgbClr val="FFC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7504A-25CB-4BBC-AA4B-1A27FA922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A75534"/>
                </a:solidFill>
              </a:defRPr>
            </a:lvl1pPr>
            <a:lvl2pPr>
              <a:defRPr sz="1800">
                <a:solidFill>
                  <a:srgbClr val="A75534"/>
                </a:solidFill>
              </a:defRPr>
            </a:lvl2pPr>
            <a:lvl3pPr>
              <a:defRPr sz="1800">
                <a:solidFill>
                  <a:srgbClr val="A75534"/>
                </a:solidFill>
              </a:defRPr>
            </a:lvl3pPr>
            <a:lvl4pPr>
              <a:defRPr sz="1800">
                <a:solidFill>
                  <a:srgbClr val="A75534"/>
                </a:solidFill>
              </a:defRPr>
            </a:lvl4pPr>
            <a:lvl5pPr>
              <a:defRPr sz="1800">
                <a:solidFill>
                  <a:srgbClr val="A75534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C96752-03D4-47C1-AF65-AB9BE9940335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9C38FE-3D95-4F29-9E13-19A29AD5EFC2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7691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5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34D9EA-0CED-4E85-B2F0-17341F16C1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1E3378"/>
                </a:solidFill>
              </a:defRPr>
            </a:lvl1pPr>
            <a:lvl2pPr>
              <a:defRPr sz="1800">
                <a:solidFill>
                  <a:srgbClr val="1E3378"/>
                </a:solidFill>
              </a:defRPr>
            </a:lvl2pPr>
            <a:lvl3pPr>
              <a:defRPr sz="1800">
                <a:solidFill>
                  <a:srgbClr val="1E3378"/>
                </a:solidFill>
              </a:defRPr>
            </a:lvl3pPr>
            <a:lvl4pPr>
              <a:defRPr sz="1800">
                <a:solidFill>
                  <a:srgbClr val="1E3378"/>
                </a:solidFill>
              </a:defRPr>
            </a:lvl4pPr>
            <a:lvl5pPr>
              <a:defRPr sz="1800">
                <a:solidFill>
                  <a:srgbClr val="1E3378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711926-946D-4031-95C0-4DF8DCFCC3F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3F0612-5267-4585-B281-9C491C4E1A3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736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LOSING1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9F9D6BA-4369-4A77-B906-1DB3998CAEE6}"/>
              </a:ext>
            </a:extLst>
          </p:cNvPr>
          <p:cNvSpPr/>
          <p:nvPr userDrawn="1"/>
        </p:nvSpPr>
        <p:spPr>
          <a:xfrm>
            <a:off x="-369664" y="0"/>
            <a:ext cx="12595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3BEF3-BA94-4314-8B5C-E1B50DD15057}"/>
              </a:ext>
            </a:extLst>
          </p:cNvPr>
          <p:cNvSpPr/>
          <p:nvPr userDrawn="1"/>
        </p:nvSpPr>
        <p:spPr>
          <a:xfrm flipH="1">
            <a:off x="4699115" y="2011304"/>
            <a:ext cx="2827109" cy="2819035"/>
          </a:xfrm>
          <a:prstGeom prst="rect">
            <a:avLst/>
          </a:prstGeom>
          <a:solidFill>
            <a:schemeClr val="bg1"/>
          </a:solidFill>
          <a:ln w="9525">
            <a:solidFill>
              <a:srgbClr val="003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2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9F16787-8A53-41D0-B7DB-805E3E72C17B}"/>
              </a:ext>
            </a:extLst>
          </p:cNvPr>
          <p:cNvSpPr txBox="1">
            <a:spLocks/>
          </p:cNvSpPr>
          <p:nvPr userDrawn="1"/>
        </p:nvSpPr>
        <p:spPr>
          <a:xfrm>
            <a:off x="4699115" y="4524207"/>
            <a:ext cx="2820471" cy="314495"/>
          </a:xfrm>
          <a:prstGeom prst="rect">
            <a:avLst/>
          </a:prstGeom>
        </p:spPr>
        <p:txBody>
          <a:bodyPr vert="horz" lIns="66151" tIns="33076" rIns="66151" bIns="33076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013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BEF393-6511-46BA-9E6C-1CDE034CBF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699115" y="2041527"/>
            <a:ext cx="2827111" cy="23590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4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739B0-932D-4E43-A871-586E86D63CDA}"/>
              </a:ext>
            </a:extLst>
          </p:cNvPr>
          <p:cNvSpPr txBox="1">
            <a:spLocks/>
          </p:cNvSpPr>
          <p:nvPr userDrawn="1"/>
        </p:nvSpPr>
        <p:spPr>
          <a:xfrm>
            <a:off x="4699115" y="1740025"/>
            <a:ext cx="2827111" cy="261521"/>
          </a:xfrm>
          <a:prstGeom prst="rect">
            <a:avLst/>
          </a:prstGeom>
        </p:spPr>
        <p:txBody>
          <a:bodyPr vert="horz" lIns="66151" tIns="33076" rIns="66151" bIns="3307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96" dirty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t>Produced by</a:t>
            </a:r>
            <a:endParaRPr lang="en-US" sz="796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5EE1E9-8C9C-4791-ADEC-8A6CB2EB49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699115" y="4406774"/>
            <a:ext cx="2827111" cy="4235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57404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73144F-B6DA-43DE-8986-0AB5D2CDA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 algn="l">
              <a:defRPr sz="30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E70818-9563-4F06-956D-FEFEF00658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262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1AD377-1350-4EFA-894B-5CEA5EA7AA4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652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56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5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5.sv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heme" Target="../theme/them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5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35" hidden="1">
            <a:extLst>
              <a:ext uri="{FF2B5EF4-FFF2-40B4-BE49-F238E27FC236}">
                <a16:creationId xmlns:a16="http://schemas.microsoft.com/office/drawing/2014/main" id="{C995CFAD-3BA1-4EC9-867D-60423D76AD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6000" y="154800"/>
            <a:ext cx="1010880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/>
              <a:t>Click to edit Master title style</a:t>
            </a:r>
            <a:endParaRPr lang="en-GB" noProof="0" dirty="0"/>
          </a:p>
        </p:txBody>
      </p:sp>
      <p:sp>
        <p:nvSpPr>
          <p:cNvPr id="72" name="Rectangle 2">
            <a:extLst>
              <a:ext uri="{FF2B5EF4-FFF2-40B4-BE49-F238E27FC236}">
                <a16:creationId xmlns:a16="http://schemas.microsoft.com/office/drawing/2014/main" id="{F152A04D-5063-4E95-9CB5-5C50E37A6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  <a:endParaRPr lang="en-GB" altLang="en-US" noProof="0" dirty="0"/>
          </a:p>
        </p:txBody>
      </p:sp>
      <p:sp>
        <p:nvSpPr>
          <p:cNvPr id="39" name="Text Box 34"/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E71E5B5-6921-4FB2-A9C4-9C2A029FF0B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5">
            <a:extLst>
              <a:ext uri="{FF2B5EF4-FFF2-40B4-BE49-F238E27FC236}">
                <a16:creationId xmlns:a16="http://schemas.microsoft.com/office/drawing/2014/main" id="{294C493E-467F-427F-AD20-6EDFB99CC1EE}"/>
              </a:ext>
            </a:extLst>
          </p:cNvPr>
          <p:cNvPicPr>
            <a:picLocks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" y="6457664"/>
            <a:ext cx="10159937" cy="4307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45" r:id="rId2"/>
    <p:sldLayoutId id="2147483974" r:id="rId3"/>
    <p:sldLayoutId id="2147483975" r:id="rId4"/>
    <p:sldLayoutId id="2147483973" r:id="rId5"/>
    <p:sldLayoutId id="2147483930" r:id="rId6"/>
    <p:sldLayoutId id="2147483931" r:id="rId7"/>
    <p:sldLayoutId id="2147483932" r:id="rId8"/>
    <p:sldLayoutId id="2147483933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6" r:id="rId15"/>
    <p:sldLayoutId id="2147483947" r:id="rId16"/>
    <p:sldLayoutId id="2147483977" r:id="rId17"/>
    <p:sldLayoutId id="2147484019" r:id="rId18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3000" b="1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81326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57771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934216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510661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6615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6000" y="154800"/>
            <a:ext cx="1010880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109A9530-2671-487F-A9F5-FDB35D172B87}"/>
              </a:ext>
            </a:extLst>
          </p:cNvPr>
          <p:cNvPicPr>
            <a:picLocks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sp>
        <p:nvSpPr>
          <p:cNvPr id="3" name="Text Box 34">
            <a:extLst>
              <a:ext uri="{FF2B5EF4-FFF2-40B4-BE49-F238E27FC236}">
                <a16:creationId xmlns:a16="http://schemas.microsoft.com/office/drawing/2014/main" id="{174566EC-B884-414A-9831-F2C2C01CAF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8673324-7E47-2849-ABFE-CFCE924180D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6E905FD-56C1-4FF6-A433-C72EFE86E9E9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" y="6457664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9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78" r:id="rId2"/>
    <p:sldLayoutId id="2147484018" r:id="rId3"/>
    <p:sldLayoutId id="2147484020" r:id="rId4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6000" y="154800"/>
            <a:ext cx="1010880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67" name="Text Box DG">
            <a:extLst>
              <a:ext uri="{FF2B5EF4-FFF2-40B4-BE49-F238E27FC236}">
                <a16:creationId xmlns:a16="http://schemas.microsoft.com/office/drawing/2014/main" id="{041D4B4D-8C28-4798-BDA6-9AF59297F3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06E20340-F309-4C15-A091-9346422556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C395660-CE89-4345-8089-CAD36085B63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45" y="6585917"/>
            <a:ext cx="1636920" cy="10591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E516291-A401-44B3-B7C0-494EEF7A0709}"/>
              </a:ext>
            </a:extLst>
          </p:cNvPr>
          <p:cNvPicPr>
            <a:picLocks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9" y="-215904"/>
            <a:ext cx="2095200" cy="1314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" y="6455688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9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72" r:id="rId7"/>
    <p:sldLayoutId id="2147483966" r:id="rId8"/>
    <p:sldLayoutId id="2147483967" r:id="rId9"/>
    <p:sldLayoutId id="2147483968" r:id="rId10"/>
    <p:sldLayoutId id="2147483969" r:id="rId11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rgbClr val="00324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6000" y="154800"/>
            <a:ext cx="974880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4" name="Straight Connector 64">
            <a:extLst>
              <a:ext uri="{FF2B5EF4-FFF2-40B4-BE49-F238E27FC236}">
                <a16:creationId xmlns:a16="http://schemas.microsoft.com/office/drawing/2014/main" id="{8F972EA9-1462-4B0E-A09A-25D9F39ABE44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11947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>
            <a:extLst>
              <a:ext uri="{FF2B5EF4-FFF2-40B4-BE49-F238E27FC236}">
                <a16:creationId xmlns:a16="http://schemas.microsoft.com/office/drawing/2014/main" id="{5217072E-26F2-4536-B7A4-4922A861EF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1529" y="6578011"/>
            <a:ext cx="1641396" cy="113828"/>
          </a:xfrm>
          <a:prstGeom prst="rect">
            <a:avLst/>
          </a:prstGeom>
        </p:spPr>
      </p:pic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8859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5" name="Text Box 34">
            <a:extLst>
              <a:ext uri="{FF2B5EF4-FFF2-40B4-BE49-F238E27FC236}">
                <a16:creationId xmlns:a16="http://schemas.microsoft.com/office/drawing/2014/main" id="{3DFCB740-7646-4EBC-AD20-3EBB6A01A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07ED2C1-0776-4663-8284-733C83AE373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45" y="6585917"/>
            <a:ext cx="1636920" cy="10591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F90349B-FF48-4A3E-8266-C6C8B77A2E91}"/>
              </a:ext>
            </a:extLst>
          </p:cNvPr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9" y="-215904"/>
            <a:ext cx="2095200" cy="1314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" y="6457900"/>
            <a:ext cx="10159937" cy="43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33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9" r:id="rId2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rgbClr val="00324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png"/><Relationship Id="rId10" Type="http://schemas.microsoft.com/office/2007/relationships/diagramDrawing" Target="../diagrams/drawing1.xml"/><Relationship Id="rId4" Type="http://schemas.openxmlformats.org/officeDocument/2006/relationships/image" Target="../media/image16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neo.ssa.esa.int/neo-toolkit" TargetMode="Externa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neo.ssa.esa.int/neo-toolkit" TargetMode="Externa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 txBox="1">
            <a:spLocks noChangeArrowheads="1"/>
          </p:cNvSpPr>
          <p:nvPr/>
        </p:nvSpPr>
        <p:spPr bwMode="auto">
          <a:xfrm>
            <a:off x="126000" y="3087037"/>
            <a:ext cx="11836504" cy="103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202" tIns="44101" rIns="88202" bIns="44101" numCol="1" anchor="b" anchorCtr="0" compatLnSpc="1">
            <a:prstTxWarp prst="textNoShape">
              <a:avLst/>
            </a:prstTxWarp>
            <a:spAutoFit/>
          </a:bodyPr>
          <a:lstStyle/>
          <a:p>
            <a:pPr defTabSz="882030">
              <a:defRPr/>
            </a:pPr>
            <a:r>
              <a:rPr lang="en-GB" sz="3087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decade with </a:t>
            </a:r>
            <a:r>
              <a:rPr lang="en-GB" sz="3087" b="1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Kamo`oalewa</a:t>
            </a:r>
            <a:r>
              <a:rPr lang="en-GB" sz="3087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key findings and open </a:t>
            </a:r>
            <a:r>
              <a:rPr lang="en-GB" sz="308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questions ahead of the Tianwen-2 </a:t>
            </a:r>
            <a:r>
              <a:rPr lang="en-GB" sz="3087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mission</a:t>
            </a: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6915706" y="5224144"/>
            <a:ext cx="512369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Marco Fenucci, ESA NEO Coordination Centre</a:t>
            </a: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915681" y="5885467"/>
            <a:ext cx="512372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ext Box 99">
            <a:extLst>
              <a:ext uri="{FF2B5EF4-FFF2-40B4-BE49-F238E27FC236}">
                <a16:creationId xmlns:a16="http://schemas.microsoft.com/office/drawing/2014/main" id="{B06A49EE-0921-4A0E-99D9-29F5A2AC6E1F}"/>
              </a:ext>
            </a:extLst>
          </p:cNvPr>
          <p:cNvSpPr/>
          <p:nvPr/>
        </p:nvSpPr>
        <p:spPr>
          <a:xfrm>
            <a:off x="7288567" y="5590659"/>
            <a:ext cx="4750834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05/12/2025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allAtOnce"/>
      <p:bldP spid="8" grpId="0" build="allAtOnce"/>
      <p:bldP spid="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12B25-0835-D4BE-87EE-65093D519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571C070-01CB-1459-68A6-E695A2B4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0" y="154800"/>
            <a:ext cx="10108800" cy="565200"/>
          </a:xfrm>
        </p:spPr>
        <p:txBody>
          <a:bodyPr/>
          <a:lstStyle/>
          <a:p>
            <a:r>
              <a:rPr lang="en-US" dirty="0"/>
              <a:t>Discovery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175A3BD-FFFF-A105-CC15-80363DA9B07F}"/>
              </a:ext>
            </a:extLst>
          </p:cNvPr>
          <p:cNvSpPr txBox="1">
            <a:spLocks/>
          </p:cNvSpPr>
          <p:nvPr/>
        </p:nvSpPr>
        <p:spPr bwMode="auto">
          <a:xfrm>
            <a:off x="6612557" y="5745481"/>
            <a:ext cx="5279360" cy="6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1.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co-orbital motions: Tadpole, Horseshoe, and Quasi-Satellite.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E957D6-F811-2DAB-32B2-508FFECFBC3B}"/>
              </a:ext>
            </a:extLst>
          </p:cNvPr>
          <p:cNvSpPr txBox="1"/>
          <p:nvPr/>
        </p:nvSpPr>
        <p:spPr>
          <a:xfrm>
            <a:off x="216000" y="6010141"/>
            <a:ext cx="5896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[1] </a:t>
            </a:r>
            <a:r>
              <a:rPr lang="en-IT" sz="1000" dirty="0">
                <a:solidFill>
                  <a:srgbClr val="000000"/>
                </a:solidFill>
              </a:rPr>
              <a:t>de la Fuente Marco &amp; de la Fuente Marcos (2016). </a:t>
            </a:r>
            <a:r>
              <a:rPr lang="en-GB" sz="1000" i="1" dirty="0">
                <a:solidFill>
                  <a:srgbClr val="000000"/>
                </a:solidFill>
              </a:rPr>
              <a:t>Asteroid (469219) 2016 HO3, the smallest and closest Earth quasi-satellite</a:t>
            </a:r>
            <a:r>
              <a:rPr lang="en-IT" sz="1000" dirty="0">
                <a:solidFill>
                  <a:srgbClr val="000000"/>
                </a:solidFill>
              </a:rPr>
              <a:t>, MNRAS 462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C61B2-6354-47CC-977E-23D031984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909" y="1014548"/>
            <a:ext cx="2505217" cy="25226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D75CF1-C42A-0B56-B0A3-47EDAC90F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126" y="1014548"/>
            <a:ext cx="2699790" cy="25226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4C1D09-1BE5-80D0-72FA-311047F4E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9517" y="3537202"/>
            <a:ext cx="2652794" cy="2195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95F97E-C19E-10CE-7CA4-AEE6BA6BF704}"/>
              </a:ext>
            </a:extLst>
          </p:cNvPr>
          <p:cNvSpPr txBox="1"/>
          <p:nvPr/>
        </p:nvSpPr>
        <p:spPr>
          <a:xfrm>
            <a:off x="7530596" y="1392735"/>
            <a:ext cx="720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  <a:latin typeface="+mj-lt"/>
              </a:rPr>
              <a:t>Tadpole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22CA34-B3B6-B7DD-4BF3-4D318D31FC8B}"/>
              </a:ext>
            </a:extLst>
          </p:cNvPr>
          <p:cNvSpPr txBox="1"/>
          <p:nvPr/>
        </p:nvSpPr>
        <p:spPr>
          <a:xfrm>
            <a:off x="10182301" y="1392735"/>
            <a:ext cx="925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  <a:latin typeface="+mj-lt"/>
              </a:rPr>
              <a:t>Horseshoe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768445-4C56-13F2-4A58-CE44E4E1782F}"/>
              </a:ext>
            </a:extLst>
          </p:cNvPr>
          <p:cNvSpPr txBox="1"/>
          <p:nvPr/>
        </p:nvSpPr>
        <p:spPr>
          <a:xfrm>
            <a:off x="8505901" y="3764246"/>
            <a:ext cx="1156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  <a:latin typeface="+mj-lt"/>
              </a:rPr>
              <a:t>Quasi-satellite</a:t>
            </a: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41385AFA-88CA-B489-07EC-90523A5317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714908"/>
              </p:ext>
            </p:extLst>
          </p:nvPr>
        </p:nvGraphicFramePr>
        <p:xfrm>
          <a:off x="789038" y="1318116"/>
          <a:ext cx="4747535" cy="23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EFA185E-F116-0A6A-2E0B-6243DCEF5CE5}"/>
              </a:ext>
            </a:extLst>
          </p:cNvPr>
          <p:cNvSpPr/>
          <p:nvPr/>
        </p:nvSpPr>
        <p:spPr>
          <a:xfrm>
            <a:off x="374696" y="4422245"/>
            <a:ext cx="5454650" cy="1261005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BB5A513-D872-35EF-C67E-E6FD48236963}"/>
              </a:ext>
            </a:extLst>
          </p:cNvPr>
          <p:cNvSpPr/>
          <p:nvPr/>
        </p:nvSpPr>
        <p:spPr>
          <a:xfrm>
            <a:off x="380999" y="4041245"/>
            <a:ext cx="5454651" cy="38100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Why is it important?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86B4B0-78C4-2688-E94E-E0DF6FCE8C4B}"/>
              </a:ext>
            </a:extLst>
          </p:cNvPr>
          <p:cNvSpPr txBox="1"/>
          <p:nvPr/>
        </p:nvSpPr>
        <p:spPr>
          <a:xfrm>
            <a:off x="381000" y="4536545"/>
            <a:ext cx="5454650" cy="915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IT" sz="1900" b="1" dirty="0">
                <a:solidFill>
                  <a:srgbClr val="000000"/>
                </a:solidFill>
                <a:latin typeface="+mj-lt"/>
              </a:rPr>
              <a:t>Unique physical and dynamical properties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IT" sz="1900" b="1" dirty="0">
                <a:solidFill>
                  <a:srgbClr val="000000"/>
                </a:solidFill>
                <a:latin typeface="+mj-lt"/>
              </a:rPr>
              <a:t>Target of the Tianwen-2 mission by CNSA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2AEBB5-57DF-8FAC-E41B-E47A5E51A5A3}"/>
              </a:ext>
            </a:extLst>
          </p:cNvPr>
          <p:cNvSpPr txBox="1"/>
          <p:nvPr/>
        </p:nvSpPr>
        <p:spPr>
          <a:xfrm>
            <a:off x="216000" y="94295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b="1" dirty="0">
                <a:solidFill>
                  <a:srgbClr val="000000"/>
                </a:solidFill>
                <a:latin typeface="+mj-lt"/>
              </a:rPr>
              <a:t>Quick facts:</a:t>
            </a:r>
          </a:p>
        </p:txBody>
      </p:sp>
    </p:spTree>
    <p:extLst>
      <p:ext uri="{BB962C8B-B14F-4D97-AF65-F5344CB8AC3E}">
        <p14:creationId xmlns:p14="http://schemas.microsoft.com/office/powerpoint/2010/main" val="225545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EF69D-51AF-619B-50EE-2DBD6650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Orbit properties</a:t>
            </a:r>
          </a:p>
        </p:txBody>
      </p:sp>
      <p:pic>
        <p:nvPicPr>
          <p:cNvPr id="5" name="OVT.mp4">
            <a:hlinkClick r:id="" action="ppaction://media"/>
            <a:extLst>
              <a:ext uri="{FF2B5EF4-FFF2-40B4-BE49-F238E27FC236}">
                <a16:creationId xmlns:a16="http://schemas.microsoft.com/office/drawing/2014/main" id="{686B38DF-A57E-D71F-18D2-520E9846509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3674" y="910447"/>
            <a:ext cx="8276216" cy="518964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4895CD-8D32-9E7A-3B09-F15B38BEF940}"/>
              </a:ext>
            </a:extLst>
          </p:cNvPr>
          <p:cNvSpPr txBox="1"/>
          <p:nvPr/>
        </p:nvSpPr>
        <p:spPr>
          <a:xfrm>
            <a:off x="216000" y="6121262"/>
            <a:ext cx="11640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1600" b="1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IT" sz="1600" dirty="0">
                <a:solidFill>
                  <a:srgbClr val="000000"/>
                </a:solidFill>
                <a:latin typeface="+mj-lt"/>
                <a:hlinkClick r:id="rId5"/>
              </a:rPr>
              <a:t>ESA NEO Toolkit</a:t>
            </a:r>
            <a:endParaRPr lang="en-IT" sz="1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2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314F-643D-EBD9-5A48-67F88F64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Orbit properties</a:t>
            </a:r>
          </a:p>
        </p:txBody>
      </p:sp>
      <p:pic>
        <p:nvPicPr>
          <p:cNvPr id="4" name="SOVT">
            <a:hlinkClick r:id="" action="ppaction://media"/>
            <a:extLst>
              <a:ext uri="{FF2B5EF4-FFF2-40B4-BE49-F238E27FC236}">
                <a16:creationId xmlns:a16="http://schemas.microsoft.com/office/drawing/2014/main" id="{3B1A70C6-278B-B965-B5D8-15340285FC0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9930" y="926816"/>
            <a:ext cx="7785478" cy="519444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D3742C-4ABC-466A-569B-588D2EE4FAE7}"/>
              </a:ext>
            </a:extLst>
          </p:cNvPr>
          <p:cNvSpPr txBox="1"/>
          <p:nvPr/>
        </p:nvSpPr>
        <p:spPr>
          <a:xfrm>
            <a:off x="216000" y="6121262"/>
            <a:ext cx="11640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1600" b="1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IT" sz="1600" dirty="0">
                <a:solidFill>
                  <a:srgbClr val="000000"/>
                </a:solidFill>
                <a:latin typeface="+mj-lt"/>
                <a:hlinkClick r:id="rId5"/>
              </a:rPr>
              <a:t>ESA NEO Toolkit</a:t>
            </a:r>
            <a:endParaRPr lang="en-IT" sz="1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204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A038-FA3D-0D55-B0CA-F90122FE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Diameter and rotation period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831BE60-DAF4-9D93-1757-E93F113D5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837" y="963767"/>
            <a:ext cx="5893069" cy="3119283"/>
          </a:xfrm>
        </p:spPr>
        <p:txBody>
          <a:bodyPr/>
          <a:lstStyle/>
          <a:p>
            <a:r>
              <a:rPr lang="en-IT" sz="2200" b="1" dirty="0">
                <a:solidFill>
                  <a:srgbClr val="000000"/>
                </a:solidFill>
              </a:rPr>
              <a:t>Diameter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Absolute magnitude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Range of diameter: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~30 m</a:t>
            </a:r>
            <a:r>
              <a:rPr lang="en-IT" dirty="0">
                <a:solidFill>
                  <a:srgbClr val="000000"/>
                </a:solidFill>
              </a:rPr>
              <a:t> to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~60 m</a:t>
            </a:r>
          </a:p>
          <a:p>
            <a:r>
              <a:rPr lang="en-IT" sz="2200" b="1" dirty="0">
                <a:solidFill>
                  <a:srgbClr val="000000"/>
                </a:solidFill>
              </a:rPr>
              <a:t>Rotation period &amp;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Rotation period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~28 min </a:t>
            </a:r>
            <a:r>
              <a:rPr lang="en-IT" dirty="0">
                <a:solidFill>
                  <a:srgbClr val="000000"/>
                </a:solidFill>
              </a:rPr>
              <a:t>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Shape modeling from lightcurve inversion [3]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</p:txBody>
      </p:sp>
      <p:pic>
        <p:nvPicPr>
          <p:cNvPr id="8" name="Content Placeholder 4" descr="A diagram of a phase&#10;&#10;AI-generated content may be incorrect.">
            <a:extLst>
              <a:ext uri="{FF2B5EF4-FFF2-40B4-BE49-F238E27FC236}">
                <a16:creationId xmlns:a16="http://schemas.microsoft.com/office/drawing/2014/main" id="{DA82C4B7-914F-875E-0255-F5A2875527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7" b="2116"/>
          <a:stretch>
            <a:fillRect/>
          </a:stretch>
        </p:blipFill>
        <p:spPr bwMode="auto">
          <a:xfrm>
            <a:off x="7078617" y="1025834"/>
            <a:ext cx="3973538" cy="240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DF664C-48F7-9EC6-09E2-FA198C2AFA62}"/>
              </a:ext>
            </a:extLst>
          </p:cNvPr>
          <p:cNvSpPr txBox="1">
            <a:spLocks/>
          </p:cNvSpPr>
          <p:nvPr/>
        </p:nvSpPr>
        <p:spPr bwMode="auto">
          <a:xfrm>
            <a:off x="6743615" y="5802805"/>
            <a:ext cx="4832689" cy="6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2.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Lightcurve fit (top panel) and shape modeling (bottom panel).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30E744-E64C-69B1-9968-3784DFEA90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30" b="3436"/>
          <a:stretch>
            <a:fillRect/>
          </a:stretch>
        </p:blipFill>
        <p:spPr>
          <a:xfrm>
            <a:off x="7544293" y="3525194"/>
            <a:ext cx="3410219" cy="21814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565685-B2B4-92AE-7EF6-BA91CBAE9A3F}"/>
              </a:ext>
            </a:extLst>
          </p:cNvPr>
          <p:cNvSpPr txBox="1"/>
          <p:nvPr/>
        </p:nvSpPr>
        <p:spPr>
          <a:xfrm>
            <a:off x="215999" y="5715652"/>
            <a:ext cx="6714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[2] </a:t>
            </a:r>
            <a:r>
              <a:rPr lang="en-IT" sz="1000" dirty="0">
                <a:solidFill>
                  <a:srgbClr val="000000"/>
                </a:solidFill>
              </a:rPr>
              <a:t>Sharkey et al. (2021). </a:t>
            </a:r>
            <a:r>
              <a:rPr lang="en-GB" sz="1000" i="1" dirty="0">
                <a:solidFill>
                  <a:srgbClr val="000000"/>
                </a:solidFill>
              </a:rPr>
              <a:t>Lunar-like silicate material forms the Earth quasi-satellite</a:t>
            </a:r>
          </a:p>
          <a:p>
            <a:r>
              <a:rPr lang="en-GB" sz="1000" i="1" dirty="0">
                <a:solidFill>
                  <a:srgbClr val="000000"/>
                </a:solidFill>
              </a:rPr>
              <a:t>(469219) 2016 HO3 </a:t>
            </a:r>
            <a:r>
              <a:rPr lang="en-GB" sz="1000" i="1" dirty="0" err="1">
                <a:solidFill>
                  <a:srgbClr val="000000"/>
                </a:solidFill>
              </a:rPr>
              <a:t>Kamoʻoalewa</a:t>
            </a:r>
            <a:r>
              <a:rPr lang="en-IT" sz="1000" dirty="0">
                <a:solidFill>
                  <a:srgbClr val="000000"/>
                </a:solidFill>
              </a:rPr>
              <a:t>, Comm. Earth &amp; Env. 2</a:t>
            </a:r>
          </a:p>
          <a:p>
            <a:r>
              <a:rPr lang="en-IT" sz="1000" b="1" dirty="0">
                <a:solidFill>
                  <a:srgbClr val="000000"/>
                </a:solidFill>
              </a:rPr>
              <a:t>[3] </a:t>
            </a:r>
            <a:r>
              <a:rPr lang="en-IT" sz="1000" dirty="0">
                <a:solidFill>
                  <a:srgbClr val="000000"/>
                </a:solidFill>
              </a:rPr>
              <a:t>Zhang et al. (2025). </a:t>
            </a:r>
            <a:r>
              <a:rPr lang="en-GB" sz="1000" i="1" dirty="0">
                <a:solidFill>
                  <a:srgbClr val="000000"/>
                </a:solidFill>
              </a:rPr>
              <a:t>DCAPPSO: A novel approach for inverting asteroid rotational properties with</a:t>
            </a:r>
          </a:p>
          <a:p>
            <a:r>
              <a:rPr lang="en-GB" sz="1000" i="1" dirty="0">
                <a:solidFill>
                  <a:srgbClr val="000000"/>
                </a:solidFill>
              </a:rPr>
              <a:t>applications to DAMIT and Tianwen-2 target asteroid</a:t>
            </a:r>
            <a:r>
              <a:rPr lang="en-GB" sz="1000" dirty="0">
                <a:solidFill>
                  <a:srgbClr val="000000"/>
                </a:solidFill>
              </a:rPr>
              <a:t>, Astronomy &amp; Computing 51</a:t>
            </a:r>
            <a:endParaRPr lang="en-IT" sz="1000" dirty="0">
              <a:solidFill>
                <a:srgbClr val="000000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FF2AECE-8E41-3F54-B5DF-4456911D0B6D}"/>
              </a:ext>
            </a:extLst>
          </p:cNvPr>
          <p:cNvSpPr/>
          <p:nvPr/>
        </p:nvSpPr>
        <p:spPr>
          <a:xfrm>
            <a:off x="654096" y="4159250"/>
            <a:ext cx="5264150" cy="11303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059FAE-AF91-812A-4164-C25F80038859}"/>
              </a:ext>
            </a:extLst>
          </p:cNvPr>
          <p:cNvSpPr/>
          <p:nvPr/>
        </p:nvSpPr>
        <p:spPr>
          <a:xfrm>
            <a:off x="660400" y="3778250"/>
            <a:ext cx="5264150" cy="3810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Takeaway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1CD94-BF9C-86A2-D9F2-9C5F19A588D3}"/>
              </a:ext>
            </a:extLst>
          </p:cNvPr>
          <p:cNvSpPr txBox="1"/>
          <p:nvPr/>
        </p:nvSpPr>
        <p:spPr>
          <a:xfrm>
            <a:off x="660400" y="4273550"/>
            <a:ext cx="5257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800" b="1" dirty="0">
                <a:solidFill>
                  <a:srgbClr val="000000"/>
                </a:solidFill>
                <a:latin typeface="+mj-lt"/>
              </a:rPr>
              <a:t>Kamo`oalewa is a small fast-rotator with elongated shape</a:t>
            </a:r>
          </a:p>
        </p:txBody>
      </p:sp>
    </p:spTree>
    <p:extLst>
      <p:ext uri="{BB962C8B-B14F-4D97-AF65-F5344CB8AC3E}">
        <p14:creationId xmlns:p14="http://schemas.microsoft.com/office/powerpoint/2010/main" val="3002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566A-48B9-36A5-3646-B1455EFB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Yarkovsky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46529-A1C4-18D6-DD65-96464DF89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1135464"/>
            <a:ext cx="6217776" cy="4592096"/>
          </a:xfrm>
        </p:spPr>
        <p:txBody>
          <a:bodyPr/>
          <a:lstStyle/>
          <a:p>
            <a:r>
              <a:rPr lang="en-IT" sz="2200" b="1" dirty="0">
                <a:solidFill>
                  <a:srgbClr val="000000"/>
                </a:solidFill>
              </a:rPr>
              <a:t>What is the Yarkovsky effect?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Semi-major axis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drift</a:t>
            </a:r>
            <a:r>
              <a:rPr lang="en-IT" dirty="0">
                <a:solidFill>
                  <a:srgbClr val="000000"/>
                </a:solidFill>
              </a:rPr>
              <a:t> caused by sunlight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Depends on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physical properties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Usually tiny: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~10</a:t>
            </a:r>
            <a:r>
              <a:rPr lang="en-IT" b="1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-4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au/My </a:t>
            </a:r>
            <a:r>
              <a:rPr lang="en-IT" dirty="0">
                <a:solidFill>
                  <a:srgbClr val="000000"/>
                </a:solidFill>
              </a:rPr>
              <a:t>for ~1 km asteroid </a:t>
            </a:r>
          </a:p>
          <a:p>
            <a:r>
              <a:rPr lang="en-IT" sz="2200" b="1" dirty="0">
                <a:solidFill>
                  <a:srgbClr val="000000"/>
                </a:solidFill>
              </a:rPr>
              <a:t>Why it is important?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Better determine the dynamics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Clues about physical properties</a:t>
            </a:r>
          </a:p>
          <a:p>
            <a:r>
              <a:rPr lang="en-IT" sz="2200" b="1" dirty="0">
                <a:solidFill>
                  <a:srgbClr val="000000"/>
                </a:solidFill>
              </a:rPr>
              <a:t>How do we determine the Yarkovsky effect?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Orbit determination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Long observational arc to spot a signal</a:t>
            </a:r>
          </a:p>
        </p:txBody>
      </p:sp>
      <p:pic>
        <p:nvPicPr>
          <p:cNvPr id="5128" name="Picture 8" descr="Yarkovsky Effect – National Radio Astronomy Observatory">
            <a:extLst>
              <a:ext uri="{FF2B5EF4-FFF2-40B4-BE49-F238E27FC236}">
                <a16:creationId xmlns:a16="http://schemas.microsoft.com/office/drawing/2014/main" id="{837119BA-0711-4AD2-60B3-671AD244F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912" y="1256808"/>
            <a:ext cx="5373826" cy="368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3D126DC-3922-275D-827A-40D8FD0811F7}"/>
              </a:ext>
            </a:extLst>
          </p:cNvPr>
          <p:cNvSpPr txBox="1">
            <a:spLocks/>
          </p:cNvSpPr>
          <p:nvPr/>
        </p:nvSpPr>
        <p:spPr bwMode="auto">
          <a:xfrm>
            <a:off x="6631912" y="4972438"/>
            <a:ext cx="5373826" cy="6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3.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Schematic representation of the Yarkovsky effect.</a:t>
            </a:r>
          </a:p>
        </p:txBody>
      </p:sp>
    </p:spTree>
    <p:extLst>
      <p:ext uri="{BB962C8B-B14F-4D97-AF65-F5344CB8AC3E}">
        <p14:creationId xmlns:p14="http://schemas.microsoft.com/office/powerpoint/2010/main" val="138062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BB2D6-8A77-B1C8-6B83-B2F166CE7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726C-8D52-D2D7-FE40-7F050763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0" y="160401"/>
            <a:ext cx="10108800" cy="553998"/>
          </a:xfrm>
        </p:spPr>
        <p:txBody>
          <a:bodyPr/>
          <a:lstStyle/>
          <a:p>
            <a:r>
              <a:rPr lang="en-IT" dirty="0"/>
              <a:t>Yarkovsky effect on Kamo`oalewa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0A75B-46B8-B67C-A4EF-71151AFCD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196"/>
            <a:ext cx="6647360" cy="5328000"/>
          </a:xfrm>
        </p:spPr>
        <p:txBody>
          <a:bodyPr/>
          <a:lstStyle/>
          <a:p>
            <a:r>
              <a:rPr lang="en-IT" sz="2200" b="1" dirty="0">
                <a:solidFill>
                  <a:srgbClr val="000000"/>
                </a:solidFill>
              </a:rPr>
              <a:t>Is Kamo`oalewa affected?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Ambiguous signal before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Badly measured observations from 2004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T" dirty="0">
              <a:solidFill>
                <a:srgbClr val="000000"/>
              </a:solidFill>
            </a:endParaRPr>
          </a:p>
          <a:p>
            <a:r>
              <a:rPr lang="en-IT" sz="2200" b="1" dirty="0">
                <a:solidFill>
                  <a:srgbClr val="000000"/>
                </a:solidFill>
              </a:rPr>
              <a:t>Follow-up work from 2024 [4]:</a:t>
            </a:r>
          </a:p>
          <a:p>
            <a:pPr marL="342900" indent="-342900">
              <a:buFont typeface="+mj-lt"/>
              <a:buAutoNum type="arabicPeriod"/>
            </a:pPr>
            <a:r>
              <a:rPr lang="en-IT" dirty="0">
                <a:solidFill>
                  <a:srgbClr val="000000"/>
                </a:solidFill>
              </a:rPr>
              <a:t>Remeasured 2004 detections</a:t>
            </a:r>
          </a:p>
          <a:p>
            <a:pPr marL="342900" indent="-342900">
              <a:buFont typeface="+mj-lt"/>
              <a:buAutoNum type="arabicPeriod"/>
            </a:pPr>
            <a:r>
              <a:rPr lang="en-IT" dirty="0">
                <a:solidFill>
                  <a:srgbClr val="000000"/>
                </a:solidFill>
              </a:rPr>
              <a:t>New observations from Loiano and Calar Alto</a:t>
            </a:r>
          </a:p>
          <a:p>
            <a:pPr marL="342900" indent="-342900">
              <a:buFont typeface="+mj-lt"/>
              <a:buAutoNum type="arabicPeriod"/>
            </a:pPr>
            <a:r>
              <a:rPr lang="en-IT" dirty="0">
                <a:solidFill>
                  <a:srgbClr val="000000"/>
                </a:solidFill>
              </a:rPr>
              <a:t>Vidojevica was affected by bad weather</a:t>
            </a:r>
          </a:p>
          <a:p>
            <a:pPr marL="342900" indent="-342900">
              <a:buFont typeface="+mj-lt"/>
              <a:buAutoNum type="arabicPeriod"/>
            </a:pPr>
            <a:r>
              <a:rPr lang="en-IT" dirty="0">
                <a:solidFill>
                  <a:srgbClr val="000000"/>
                </a:solidFill>
              </a:rPr>
              <a:t>New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high signal-to-noise Yarkovsky effect </a:t>
            </a:r>
            <a:r>
              <a:rPr lang="en-IT" dirty="0">
                <a:solidFill>
                  <a:srgbClr val="000000"/>
                </a:solidFill>
              </a:rPr>
              <a:t>determination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167910-0386-5215-8A80-B72EC1A74CC8}"/>
              </a:ext>
            </a:extLst>
          </p:cNvPr>
          <p:cNvSpPr txBox="1">
            <a:spLocks/>
          </p:cNvSpPr>
          <p:nvPr/>
        </p:nvSpPr>
        <p:spPr bwMode="auto">
          <a:xfrm>
            <a:off x="6112669" y="5956003"/>
            <a:ext cx="5893069" cy="6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4.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Stations participating to the follow-up of Kamo`olaewa in 2024.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9A1DF8-7F40-276D-0A3E-52050CC06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23" y="4616594"/>
            <a:ext cx="5407612" cy="1075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F0BB34-4AB7-DE48-EF80-C523EFA81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754" y="913756"/>
            <a:ext cx="3355308" cy="2421549"/>
          </a:xfrm>
          <a:prstGeom prst="rect">
            <a:avLst/>
          </a:prstGeom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C534E586-B515-7B34-E309-24FAA456A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037" y="2968570"/>
            <a:ext cx="3592132" cy="286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ED3B47C-E828-CFD6-2EC2-C7116E0FB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35" y="1166147"/>
            <a:ext cx="3355308" cy="251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26DE4E-3AEA-B694-A0BE-A2EF06407B1C}"/>
              </a:ext>
            </a:extLst>
          </p:cNvPr>
          <p:cNvSpPr txBox="1"/>
          <p:nvPr/>
        </p:nvSpPr>
        <p:spPr>
          <a:xfrm>
            <a:off x="7775628" y="3261218"/>
            <a:ext cx="37717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GB" sz="1600" b="0" i="0" u="none" strike="noStrike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Vidojevica</a:t>
            </a:r>
            <a:r>
              <a:rPr lang="en-GB" sz="16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, Serbia</a:t>
            </a:r>
            <a:endParaRPr lang="en-GB" sz="1600" b="0" dirty="0">
              <a:effectLst/>
            </a:endParaRPr>
          </a:p>
          <a:p>
            <a:pPr>
              <a:buNone/>
            </a:pPr>
            <a:br>
              <a:rPr lang="en-GB" b="0" dirty="0">
                <a:effectLst/>
              </a:rPr>
            </a:br>
            <a:endParaRPr lang="en-I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D2CFA-C63C-E432-350A-0C1652EB640A}"/>
              </a:ext>
            </a:extLst>
          </p:cNvPr>
          <p:cNvSpPr txBox="1"/>
          <p:nvPr/>
        </p:nvSpPr>
        <p:spPr>
          <a:xfrm>
            <a:off x="7775628" y="5218819"/>
            <a:ext cx="621490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GB" sz="16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Schmidt Telescope - 1 m</a:t>
            </a:r>
            <a:endParaRPr lang="en-GB" sz="1600" b="0" dirty="0">
              <a:effectLst/>
            </a:endParaRPr>
          </a:p>
          <a:p>
            <a:pPr rtl="0">
              <a:buNone/>
            </a:pPr>
            <a:r>
              <a:rPr lang="en-GB" sz="16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Calar Alto, Spain</a:t>
            </a:r>
            <a:endParaRPr lang="en-GB" sz="1600" b="0" dirty="0">
              <a:effectLst/>
            </a:endParaRPr>
          </a:p>
          <a:p>
            <a:pPr>
              <a:buNone/>
            </a:pPr>
            <a:br>
              <a:rPr lang="en-GB" b="0" dirty="0">
                <a:effectLst/>
              </a:rPr>
            </a:br>
            <a:endParaRPr lang="en-I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26DC7A-0B25-6BAC-2E50-E0F4E3D92440}"/>
              </a:ext>
            </a:extLst>
          </p:cNvPr>
          <p:cNvSpPr txBox="1"/>
          <p:nvPr/>
        </p:nvSpPr>
        <p:spPr>
          <a:xfrm>
            <a:off x="9661502" y="1021566"/>
            <a:ext cx="699867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GB" sz="16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Cassini Telescope - 1.5 m</a:t>
            </a:r>
            <a:endParaRPr lang="en-GB" sz="1600" b="0" dirty="0">
              <a:effectLst/>
            </a:endParaRPr>
          </a:p>
          <a:p>
            <a:pPr rtl="0">
              <a:buNone/>
            </a:pPr>
            <a:r>
              <a:rPr lang="en-GB" sz="1600" b="0" i="0" u="none" strike="noStrike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Loiano</a:t>
            </a:r>
            <a:r>
              <a:rPr lang="en-GB" sz="1600" b="0" i="0" u="none" strike="noStrike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, Italy</a:t>
            </a:r>
            <a:endParaRPr lang="en-GB" sz="1600" b="0" dirty="0">
              <a:effectLst/>
            </a:endParaRPr>
          </a:p>
          <a:p>
            <a:pPr>
              <a:buNone/>
            </a:pPr>
            <a:br>
              <a:rPr lang="en-GB" b="0" dirty="0">
                <a:effectLst/>
              </a:rPr>
            </a:br>
            <a:endParaRPr lang="en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F98E27-AC2F-2E06-6427-BFCC5B90AF10}"/>
              </a:ext>
            </a:extLst>
          </p:cNvPr>
          <p:cNvSpPr txBox="1"/>
          <p:nvPr/>
        </p:nvSpPr>
        <p:spPr>
          <a:xfrm>
            <a:off x="216000" y="5942161"/>
            <a:ext cx="5893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[4] </a:t>
            </a:r>
            <a:r>
              <a:rPr lang="en-IT" sz="1000" dirty="0">
                <a:solidFill>
                  <a:srgbClr val="000000"/>
                </a:solidFill>
              </a:rPr>
              <a:t>Fenucci et al. (2025). </a:t>
            </a:r>
            <a:r>
              <a:rPr lang="en-GB" sz="1000" i="1" dirty="0">
                <a:solidFill>
                  <a:srgbClr val="000000"/>
                </a:solidFill>
              </a:rPr>
              <a:t>Astrometry, orbit determination, and thermal inertia</a:t>
            </a:r>
          </a:p>
          <a:p>
            <a:r>
              <a:rPr lang="en-GB" sz="1000" i="1" dirty="0">
                <a:solidFill>
                  <a:srgbClr val="000000"/>
                </a:solidFill>
              </a:rPr>
              <a:t>of the Tianwen-2 target asteroid (469219) </a:t>
            </a:r>
            <a:r>
              <a:rPr lang="en-GB" sz="1000" i="1" dirty="0" err="1">
                <a:solidFill>
                  <a:srgbClr val="000000"/>
                </a:solidFill>
              </a:rPr>
              <a:t>Kamo‘oalewa</a:t>
            </a:r>
            <a:r>
              <a:rPr lang="en-IT" sz="1000" dirty="0">
                <a:solidFill>
                  <a:srgbClr val="000000"/>
                </a:solidFill>
              </a:rPr>
              <a:t>, A&amp;A 695</a:t>
            </a:r>
          </a:p>
        </p:txBody>
      </p:sp>
    </p:spTree>
    <p:extLst>
      <p:ext uri="{BB962C8B-B14F-4D97-AF65-F5344CB8AC3E}">
        <p14:creationId xmlns:p14="http://schemas.microsoft.com/office/powerpoint/2010/main" val="918221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74E4-AB9D-69C2-38A7-856938A7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Thermal inertia of Kamo`oalewa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4C6CE-9483-764E-C36C-DD295FEAF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23" y="914399"/>
            <a:ext cx="11320227" cy="565201"/>
          </a:xfrm>
        </p:spPr>
        <p:txBody>
          <a:bodyPr/>
          <a:lstStyle/>
          <a:p>
            <a:r>
              <a:rPr lang="en-IT" b="1" dirty="0">
                <a:solidFill>
                  <a:srgbClr val="000000"/>
                </a:solidFill>
              </a:rPr>
              <a:t>ASTERIA model [5]:</a:t>
            </a:r>
          </a:p>
          <a:p>
            <a:endParaRPr lang="en-IT" dirty="0"/>
          </a:p>
          <a:p>
            <a:endParaRPr lang="en-IT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8769C-B411-14AE-1FF4-346F7123825A}"/>
              </a:ext>
            </a:extLst>
          </p:cNvPr>
          <p:cNvSpPr txBox="1"/>
          <p:nvPr/>
        </p:nvSpPr>
        <p:spPr>
          <a:xfrm>
            <a:off x="152500" y="6139011"/>
            <a:ext cx="5893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[5] </a:t>
            </a:r>
            <a:r>
              <a:rPr lang="en-IT" sz="1000" dirty="0">
                <a:solidFill>
                  <a:srgbClr val="000000"/>
                </a:solidFill>
              </a:rPr>
              <a:t>Novaković et al. (2024). </a:t>
            </a:r>
            <a:r>
              <a:rPr lang="en-GB" sz="1000" i="1" dirty="0">
                <a:solidFill>
                  <a:srgbClr val="000000"/>
                </a:solidFill>
              </a:rPr>
              <a:t>ASTERIA – Asteroid Thermal Inertia Analyzer,</a:t>
            </a:r>
            <a:r>
              <a:rPr lang="en-IT" sz="1000" dirty="0">
                <a:solidFill>
                  <a:srgbClr val="000000"/>
                </a:solidFill>
              </a:rPr>
              <a:t> PSJ 5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79A267D-A48F-F188-8226-C7F96FDB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390154"/>
            <a:ext cx="5454650" cy="455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519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2E3B-1389-E3EB-80CE-35B93E6AC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E4A0-CB3D-3CEA-4A07-C006548C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Thermal inertia of Kamo`oalewa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68482-0C26-DCAF-529E-7E2655677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23" y="914399"/>
            <a:ext cx="11320227" cy="565201"/>
          </a:xfrm>
        </p:spPr>
        <p:txBody>
          <a:bodyPr/>
          <a:lstStyle/>
          <a:p>
            <a:r>
              <a:rPr lang="en-IT" b="1" dirty="0">
                <a:solidFill>
                  <a:srgbClr val="000000"/>
                </a:solidFill>
              </a:rPr>
              <a:t>Thermal inertia from ASTERIA model [4]:</a:t>
            </a:r>
          </a:p>
          <a:p>
            <a:endParaRPr lang="en-IT" dirty="0"/>
          </a:p>
          <a:p>
            <a:endParaRPr lang="en-IT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  <a:p>
            <a:endParaRPr lang="en-GB" alt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EF50E8-F4A9-3B5E-4E7C-E1036FC1B8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1" r="786"/>
          <a:stretch>
            <a:fillRect/>
          </a:stretch>
        </p:blipFill>
        <p:spPr>
          <a:xfrm>
            <a:off x="538223" y="1479600"/>
            <a:ext cx="5184762" cy="3515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554C08-0BF6-9B5B-F2C9-E45F424A5A8D}"/>
              </a:ext>
            </a:extLst>
          </p:cNvPr>
          <p:cNvSpPr txBox="1"/>
          <p:nvPr/>
        </p:nvSpPr>
        <p:spPr>
          <a:xfrm>
            <a:off x="867913" y="5191021"/>
            <a:ext cx="4307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alt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 best estimate: </a:t>
            </a:r>
            <a:r>
              <a:rPr lang="en-GB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en-GB" altLang="en-US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-45</a:t>
            </a:r>
            <a:r>
              <a:rPr lang="en-GB" altLang="en-US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+90  </a:t>
            </a:r>
            <a:r>
              <a:rPr lang="en-GB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 m</a:t>
            </a:r>
            <a:r>
              <a:rPr lang="en-GB" altLang="en-US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en-GB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en-GB" altLang="en-US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en-GB" altLang="en-US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-½</a:t>
            </a:r>
            <a:r>
              <a:rPr lang="en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97EF6F5-52A6-0008-C53F-9BA1893FB134}"/>
              </a:ext>
            </a:extLst>
          </p:cNvPr>
          <p:cNvSpPr/>
          <p:nvPr/>
        </p:nvSpPr>
        <p:spPr>
          <a:xfrm>
            <a:off x="6654952" y="1673998"/>
            <a:ext cx="4908596" cy="978653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F8562EC-9D8B-9066-3A08-E946CD790D32}"/>
              </a:ext>
            </a:extLst>
          </p:cNvPr>
          <p:cNvSpPr/>
          <p:nvPr/>
        </p:nvSpPr>
        <p:spPr>
          <a:xfrm>
            <a:off x="6661104" y="1359367"/>
            <a:ext cx="4908596" cy="314632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Takeaway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F5E03-E779-FD7B-8E63-D5D37C50D26A}"/>
              </a:ext>
            </a:extLst>
          </p:cNvPr>
          <p:cNvSpPr txBox="1"/>
          <p:nvPr/>
        </p:nvSpPr>
        <p:spPr>
          <a:xfrm>
            <a:off x="6654952" y="1698544"/>
            <a:ext cx="4896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800" b="1" dirty="0">
                <a:solidFill>
                  <a:srgbClr val="000000"/>
                </a:solidFill>
                <a:latin typeface="+mj-lt"/>
              </a:rPr>
              <a:t>Kamo`oalewa has relatively low thermal inertia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6A89BB5-8694-7D85-5F1F-E67978019654}"/>
              </a:ext>
            </a:extLst>
          </p:cNvPr>
          <p:cNvSpPr/>
          <p:nvPr/>
        </p:nvSpPr>
        <p:spPr>
          <a:xfrm>
            <a:off x="6636770" y="3324998"/>
            <a:ext cx="4908596" cy="18344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309DED9-EC78-24B5-102C-E2D603F4CC1C}"/>
              </a:ext>
            </a:extLst>
          </p:cNvPr>
          <p:cNvSpPr/>
          <p:nvPr/>
        </p:nvSpPr>
        <p:spPr>
          <a:xfrm>
            <a:off x="6642922" y="3010367"/>
            <a:ext cx="4908596" cy="31463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Questions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19B260-877D-BBDD-F4A7-57C507191463}"/>
              </a:ext>
            </a:extLst>
          </p:cNvPr>
          <p:cNvSpPr txBox="1"/>
          <p:nvPr/>
        </p:nvSpPr>
        <p:spPr>
          <a:xfrm>
            <a:off x="7043368" y="3354515"/>
            <a:ext cx="44183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800" b="1" dirty="0">
                <a:solidFill>
                  <a:srgbClr val="000000"/>
                </a:solidFill>
                <a:latin typeface="+mj-lt"/>
              </a:rPr>
              <a:t>What is the cause?</a:t>
            </a:r>
          </a:p>
          <a:p>
            <a:pPr algn="ctr"/>
            <a:endParaRPr lang="en-IT" sz="300" b="1" dirty="0">
              <a:solidFill>
                <a:srgbClr val="000000"/>
              </a:solidFill>
              <a:latin typeface="+mj-lt"/>
            </a:endParaRPr>
          </a:p>
          <a:p>
            <a:pPr algn="ctr"/>
            <a:endParaRPr lang="en-IT" sz="300" b="1" dirty="0">
              <a:solidFill>
                <a:srgbClr val="000000"/>
              </a:solidFill>
              <a:latin typeface="+mj-lt"/>
            </a:endParaRPr>
          </a:p>
          <a:p>
            <a:pPr algn="ctr"/>
            <a:endParaRPr lang="en-IT" sz="300" b="1" dirty="0">
              <a:solidFill>
                <a:srgbClr val="000000"/>
              </a:solidFill>
              <a:latin typeface="+mj-lt"/>
            </a:endParaRPr>
          </a:p>
          <a:p>
            <a:pPr algn="ctr"/>
            <a:endParaRPr lang="en-IT" sz="300" b="1" dirty="0">
              <a:solidFill>
                <a:srgbClr val="000000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IT" b="1" dirty="0">
                <a:solidFill>
                  <a:srgbClr val="000000"/>
                </a:solidFill>
                <a:latin typeface="+mj-lt"/>
              </a:rPr>
              <a:t>Regolith on the surface?</a:t>
            </a:r>
          </a:p>
          <a:p>
            <a:pPr marL="514350" indent="-514350">
              <a:buFont typeface="+mj-lt"/>
              <a:buAutoNum type="arabicPeriod"/>
            </a:pPr>
            <a:r>
              <a:rPr lang="en-IT" b="1" dirty="0">
                <a:solidFill>
                  <a:srgbClr val="000000"/>
                </a:solidFill>
                <a:latin typeface="+mj-lt"/>
              </a:rPr>
              <a:t>Rubble-pile structure?</a:t>
            </a:r>
          </a:p>
          <a:p>
            <a:pPr marL="514350" indent="-514350">
              <a:buFont typeface="+mj-lt"/>
              <a:buAutoNum type="arabicPeriod"/>
            </a:pPr>
            <a:r>
              <a:rPr lang="en-IT" b="1" dirty="0">
                <a:solidFill>
                  <a:srgbClr val="000000"/>
                </a:solidFill>
                <a:latin typeface="+mj-lt"/>
              </a:rPr>
              <a:t>Microfracturing of the suraface?</a:t>
            </a:r>
          </a:p>
          <a:p>
            <a:pPr marL="514350" indent="-514350" algn="ctr">
              <a:buFont typeface="+mj-lt"/>
              <a:buAutoNum type="arabicPeriod"/>
            </a:pPr>
            <a:endParaRPr lang="en-IT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DB4D75-E452-CFE7-8464-0847A1DD567E}"/>
              </a:ext>
            </a:extLst>
          </p:cNvPr>
          <p:cNvSpPr txBox="1"/>
          <p:nvPr/>
        </p:nvSpPr>
        <p:spPr>
          <a:xfrm>
            <a:off x="216000" y="6085299"/>
            <a:ext cx="9633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[4] </a:t>
            </a:r>
            <a:r>
              <a:rPr lang="en-IT" sz="1000" dirty="0">
                <a:solidFill>
                  <a:srgbClr val="000000"/>
                </a:solidFill>
              </a:rPr>
              <a:t>Fenucci et al. (2025). </a:t>
            </a:r>
            <a:r>
              <a:rPr lang="en-GB" sz="1000" i="1" dirty="0">
                <a:solidFill>
                  <a:srgbClr val="000000"/>
                </a:solidFill>
              </a:rPr>
              <a:t>Astrometry, orbit determination, and thermal inertia of the Tianwen-2 target asteroid (469219) </a:t>
            </a:r>
            <a:r>
              <a:rPr lang="en-GB" sz="1000" i="1" dirty="0" err="1">
                <a:solidFill>
                  <a:srgbClr val="000000"/>
                </a:solidFill>
              </a:rPr>
              <a:t>Kamo‘oalewa</a:t>
            </a:r>
            <a:r>
              <a:rPr lang="en-IT" sz="1000" dirty="0">
                <a:solidFill>
                  <a:srgbClr val="000000"/>
                </a:solidFill>
              </a:rPr>
              <a:t>, A&amp;A 695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14C067-7AF9-4DF0-5A9C-D974951807E1}"/>
              </a:ext>
            </a:extLst>
          </p:cNvPr>
          <p:cNvCxnSpPr>
            <a:cxnSpLocks/>
          </p:cNvCxnSpPr>
          <p:nvPr/>
        </p:nvCxnSpPr>
        <p:spPr>
          <a:xfrm>
            <a:off x="3329275" y="1552103"/>
            <a:ext cx="0" cy="293677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A15B0C-5419-6356-A5B1-1D9B3EFFC531}"/>
              </a:ext>
            </a:extLst>
          </p:cNvPr>
          <p:cNvCxnSpPr>
            <a:cxnSpLocks/>
          </p:cNvCxnSpPr>
          <p:nvPr/>
        </p:nvCxnSpPr>
        <p:spPr>
          <a:xfrm>
            <a:off x="3786475" y="1552103"/>
            <a:ext cx="0" cy="293677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74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C9F92-0668-01F6-F7E3-B79192CAE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Possible regolith on the surface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7E5B8-3141-CF86-24AC-0539B9166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42" y="1104448"/>
            <a:ext cx="5095137" cy="3505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C688CF-8865-E790-F13E-78B090C08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169" y="1024220"/>
            <a:ext cx="5696672" cy="331463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43FF4C-25DD-2A08-3E12-D01E55D13CB0}"/>
              </a:ext>
            </a:extLst>
          </p:cNvPr>
          <p:cNvSpPr txBox="1">
            <a:spLocks/>
          </p:cNvSpPr>
          <p:nvPr/>
        </p:nvSpPr>
        <p:spPr bwMode="auto">
          <a:xfrm>
            <a:off x="599535" y="4611424"/>
            <a:ext cx="5095137" cy="39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5.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Extrapolated regolith diameter from thermal inertia estimation (black dots).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78F691-8AF3-0656-E9B6-9D5820E80C1C}"/>
              </a:ext>
            </a:extLst>
          </p:cNvPr>
          <p:cNvSpPr txBox="1">
            <a:spLocks/>
          </p:cNvSpPr>
          <p:nvPr/>
        </p:nvSpPr>
        <p:spPr bwMode="auto">
          <a:xfrm>
            <a:off x="6476936" y="4486741"/>
            <a:ext cx="5095137" cy="39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6.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Critical regolith diameter from shape modeling and force analysis.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67D2D-4AA4-25AD-3344-E6D49BDB4EB8}"/>
              </a:ext>
            </a:extLst>
          </p:cNvPr>
          <p:cNvSpPr txBox="1"/>
          <p:nvPr/>
        </p:nvSpPr>
        <p:spPr>
          <a:xfrm>
            <a:off x="-113533" y="7114931"/>
            <a:ext cx="1135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Question: what’s on Kamo`oalewa’s surface?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FF7DBA4-0F6E-B585-CBEF-CD4621CDC5F9}"/>
              </a:ext>
            </a:extLst>
          </p:cNvPr>
          <p:cNvSpPr/>
          <p:nvPr/>
        </p:nvSpPr>
        <p:spPr>
          <a:xfrm>
            <a:off x="3652219" y="5610324"/>
            <a:ext cx="4908596" cy="54776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A028076-4250-C11C-9B14-49647BA9F6AD}"/>
              </a:ext>
            </a:extLst>
          </p:cNvPr>
          <p:cNvSpPr/>
          <p:nvPr/>
        </p:nvSpPr>
        <p:spPr>
          <a:xfrm>
            <a:off x="3658371" y="5295692"/>
            <a:ext cx="4908596" cy="314632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Takeway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6F076C-8B95-283B-0436-879B26BC5B19}"/>
              </a:ext>
            </a:extLst>
          </p:cNvPr>
          <p:cNvSpPr txBox="1"/>
          <p:nvPr/>
        </p:nvSpPr>
        <p:spPr>
          <a:xfrm>
            <a:off x="3652219" y="5634869"/>
            <a:ext cx="489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800" b="1" dirty="0">
                <a:solidFill>
                  <a:srgbClr val="000000"/>
                </a:solidFill>
                <a:latin typeface="+mj-lt"/>
              </a:rPr>
              <a:t>Regolith may be possible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F01DF-22F1-80D6-EF6D-8CF43B7F1966}"/>
              </a:ext>
            </a:extLst>
          </p:cNvPr>
          <p:cNvSpPr txBox="1"/>
          <p:nvPr/>
        </p:nvSpPr>
        <p:spPr>
          <a:xfrm>
            <a:off x="2570531" y="828941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b="1" dirty="0"/>
              <a:t>Method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F849F5-5213-1E2A-14C2-4FA3DC2A41F0}"/>
              </a:ext>
            </a:extLst>
          </p:cNvPr>
          <p:cNvSpPr txBox="1"/>
          <p:nvPr/>
        </p:nvSpPr>
        <p:spPr>
          <a:xfrm>
            <a:off x="8221605" y="839553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b="1" dirty="0"/>
              <a:t>Method 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76250B-DB21-5D04-3037-FB60C5A99E95}"/>
              </a:ext>
            </a:extLst>
          </p:cNvPr>
          <p:cNvCxnSpPr/>
          <p:nvPr/>
        </p:nvCxnSpPr>
        <p:spPr>
          <a:xfrm>
            <a:off x="2934421" y="2798432"/>
            <a:ext cx="0" cy="540049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9D4164-05E7-B2D7-B56E-192A43F09A75}"/>
              </a:ext>
            </a:extLst>
          </p:cNvPr>
          <p:cNvCxnSpPr/>
          <p:nvPr/>
        </p:nvCxnSpPr>
        <p:spPr>
          <a:xfrm>
            <a:off x="4347585" y="2798432"/>
            <a:ext cx="0" cy="540049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740BBA-2161-B58E-7192-CC735A1B6C05}"/>
              </a:ext>
            </a:extLst>
          </p:cNvPr>
          <p:cNvCxnSpPr>
            <a:cxnSpLocks/>
          </p:cNvCxnSpPr>
          <p:nvPr/>
        </p:nvCxnSpPr>
        <p:spPr>
          <a:xfrm flipH="1">
            <a:off x="2934421" y="3338481"/>
            <a:ext cx="1413164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9C187B-9C5C-A58F-2AAF-01D7E823DE8F}"/>
              </a:ext>
            </a:extLst>
          </p:cNvPr>
          <p:cNvCxnSpPr>
            <a:cxnSpLocks/>
          </p:cNvCxnSpPr>
          <p:nvPr/>
        </p:nvCxnSpPr>
        <p:spPr>
          <a:xfrm flipH="1">
            <a:off x="2945637" y="2804895"/>
            <a:ext cx="1413164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731ED9-9496-BF19-6BF4-86FF54DA6899}"/>
              </a:ext>
            </a:extLst>
          </p:cNvPr>
          <p:cNvCxnSpPr/>
          <p:nvPr/>
        </p:nvCxnSpPr>
        <p:spPr>
          <a:xfrm>
            <a:off x="3846020" y="1939450"/>
            <a:ext cx="0" cy="540049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0A8DC53-78EE-EBB6-F7BA-308B299F90F2}"/>
              </a:ext>
            </a:extLst>
          </p:cNvPr>
          <p:cNvCxnSpPr/>
          <p:nvPr/>
        </p:nvCxnSpPr>
        <p:spPr>
          <a:xfrm>
            <a:off x="5259184" y="1939450"/>
            <a:ext cx="0" cy="540049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48E3C3-4F04-CDAB-1EBB-2B1BA21E6ECF}"/>
              </a:ext>
            </a:extLst>
          </p:cNvPr>
          <p:cNvCxnSpPr>
            <a:cxnSpLocks/>
          </p:cNvCxnSpPr>
          <p:nvPr/>
        </p:nvCxnSpPr>
        <p:spPr>
          <a:xfrm flipH="1">
            <a:off x="3846020" y="2479499"/>
            <a:ext cx="1413164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5870C6-5C8F-BEF3-855B-266353BAACF5}"/>
              </a:ext>
            </a:extLst>
          </p:cNvPr>
          <p:cNvCxnSpPr>
            <a:cxnSpLocks/>
          </p:cNvCxnSpPr>
          <p:nvPr/>
        </p:nvCxnSpPr>
        <p:spPr>
          <a:xfrm flipH="1">
            <a:off x="3857236" y="1945913"/>
            <a:ext cx="1413164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43D5E3-8A45-C3A7-47D0-C14D2A7FB5E5}"/>
              </a:ext>
            </a:extLst>
          </p:cNvPr>
          <p:cNvCxnSpPr>
            <a:cxnSpLocks/>
          </p:cNvCxnSpPr>
          <p:nvPr/>
        </p:nvCxnSpPr>
        <p:spPr>
          <a:xfrm>
            <a:off x="3057159" y="1198273"/>
            <a:ext cx="0" cy="3013509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96A8D3F-818A-ABA2-B31D-C111A1FB33A0}"/>
              </a:ext>
            </a:extLst>
          </p:cNvPr>
          <p:cNvCxnSpPr>
            <a:cxnSpLocks/>
          </p:cNvCxnSpPr>
          <p:nvPr/>
        </p:nvCxnSpPr>
        <p:spPr>
          <a:xfrm>
            <a:off x="5173268" y="1208885"/>
            <a:ext cx="0" cy="3013509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62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60921FA-57B8-9475-FB79-CF490038BE65}"/>
              </a:ext>
            </a:extLst>
          </p:cNvPr>
          <p:cNvSpPr/>
          <p:nvPr/>
        </p:nvSpPr>
        <p:spPr>
          <a:xfrm>
            <a:off x="356369" y="5106473"/>
            <a:ext cx="5371527" cy="60217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75E42E6-3BA3-6782-8678-E5E89E26F4A7}"/>
              </a:ext>
            </a:extLst>
          </p:cNvPr>
          <p:cNvSpPr/>
          <p:nvPr/>
        </p:nvSpPr>
        <p:spPr>
          <a:xfrm>
            <a:off x="356371" y="3920407"/>
            <a:ext cx="5377678" cy="73866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3DAA4B-8CDD-4740-2984-23C3EEB1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92A6E-88F5-C741-AF24-5CB0893AE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196"/>
            <a:ext cx="5784960" cy="3644380"/>
          </a:xfrm>
        </p:spPr>
        <p:txBody>
          <a:bodyPr/>
          <a:lstStyle/>
          <a:p>
            <a:r>
              <a:rPr lang="en-IT" sz="2200" b="1" dirty="0">
                <a:solidFill>
                  <a:srgbClr val="000000"/>
                </a:solidFill>
              </a:rPr>
              <a:t>Available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VIS-NIR</a:t>
            </a:r>
            <a:r>
              <a:rPr lang="en-IT" dirty="0">
                <a:solidFill>
                  <a:srgbClr val="000000"/>
                </a:solidFill>
              </a:rPr>
              <a:t> spectrum and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zJHK</a:t>
            </a:r>
            <a:r>
              <a:rPr lang="en-IT" dirty="0">
                <a:solidFill>
                  <a:srgbClr val="000000"/>
                </a:solidFill>
              </a:rPr>
              <a:t> colors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High slope </a:t>
            </a:r>
            <a:r>
              <a:rPr lang="en-IT" dirty="0">
                <a:solidFill>
                  <a:srgbClr val="000000"/>
                </a:solidFill>
              </a:rPr>
              <a:t>at long wavelength</a:t>
            </a:r>
          </a:p>
          <a:p>
            <a:r>
              <a:rPr lang="en-IT" sz="2200" b="1" dirty="0">
                <a:solidFill>
                  <a:srgbClr val="000000"/>
                </a:solidFill>
              </a:rPr>
              <a:t>Comparisons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Similarity with Lunar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>
                <a:solidFill>
                  <a:srgbClr val="000000"/>
                </a:solidFill>
              </a:rPr>
              <a:t>Similarity with laser irradiated LL-chondrite powder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E633CB-D3CA-2E9E-7D9E-DD7809FEF579}"/>
              </a:ext>
            </a:extLst>
          </p:cNvPr>
          <p:cNvSpPr txBox="1"/>
          <p:nvPr/>
        </p:nvSpPr>
        <p:spPr>
          <a:xfrm>
            <a:off x="362521" y="5187196"/>
            <a:ext cx="536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Kamo`oalewa’s origin?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E16C4BB-ECF2-BE4E-2ED7-5E614DFCC2AA}"/>
              </a:ext>
            </a:extLst>
          </p:cNvPr>
          <p:cNvSpPr txBox="1">
            <a:spLocks/>
          </p:cNvSpPr>
          <p:nvPr/>
        </p:nvSpPr>
        <p:spPr bwMode="auto">
          <a:xfrm>
            <a:off x="6652916" y="5188578"/>
            <a:ext cx="5095137" cy="75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7.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Spectrum of Kamo`oalewa (</a:t>
            </a:r>
            <a:r>
              <a:rPr lang="en-IT" sz="1200" b="1" kern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gray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IT" sz="1200" b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 points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together with lunar samples spectra (</a:t>
            </a:r>
            <a:r>
              <a:rPr lang="en-IT" sz="1200" kern="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orange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IT" sz="1200" kern="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dark red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</a:t>
            </a:r>
            <a:r>
              <a:rPr lang="en-IT" sz="1200" kern="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green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and laser irradiated LL-chondrite (</a:t>
            </a:r>
            <a:r>
              <a:rPr lang="en-IT" sz="1200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869FC-0093-7B09-ED89-86301917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990" y="1119052"/>
            <a:ext cx="4916990" cy="4011494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20A3EC5-B89E-443C-A70B-6C74A72F3E99}"/>
              </a:ext>
            </a:extLst>
          </p:cNvPr>
          <p:cNvSpPr/>
          <p:nvPr/>
        </p:nvSpPr>
        <p:spPr>
          <a:xfrm>
            <a:off x="356370" y="3581230"/>
            <a:ext cx="5377679" cy="314632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Takeaway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92777-1D7D-A3D1-2AEA-71BBFCD40159}"/>
              </a:ext>
            </a:extLst>
          </p:cNvPr>
          <p:cNvSpPr txBox="1"/>
          <p:nvPr/>
        </p:nvSpPr>
        <p:spPr>
          <a:xfrm>
            <a:off x="298209" y="3895862"/>
            <a:ext cx="5435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100" b="1" dirty="0">
                <a:solidFill>
                  <a:srgbClr val="000000"/>
                </a:solidFill>
                <a:latin typeface="+mj-lt"/>
              </a:rPr>
              <a:t>Spectrum appears strongly space weathered but confirmation is needed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7A9A220-65A9-DE1C-334E-A8ECE14EA7A1}"/>
              </a:ext>
            </a:extLst>
          </p:cNvPr>
          <p:cNvSpPr/>
          <p:nvPr/>
        </p:nvSpPr>
        <p:spPr>
          <a:xfrm>
            <a:off x="362521" y="4791842"/>
            <a:ext cx="5371527" cy="31463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177363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69C55-3615-51AE-771A-8048D7A1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Origin: the Moon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74D81-94FE-F925-6097-BAF8A0641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196"/>
            <a:ext cx="5669136" cy="2610304"/>
          </a:xfrm>
        </p:spPr>
        <p:txBody>
          <a:bodyPr/>
          <a:lstStyle/>
          <a:p>
            <a:r>
              <a:rPr lang="en-IT" sz="2200" b="1" dirty="0">
                <a:solidFill>
                  <a:srgbClr val="000000"/>
                </a:solidFill>
              </a:rPr>
              <a:t>Rationale and results [6]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Giordano Bruno </a:t>
            </a:r>
            <a:r>
              <a:rPr lang="en-IT" dirty="0">
                <a:solidFill>
                  <a:srgbClr val="000000"/>
                </a:solidFill>
              </a:rPr>
              <a:t>crater is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only </a:t>
            </a:r>
            <a:r>
              <a:rPr lang="en-IT" dirty="0">
                <a:solidFill>
                  <a:srgbClr val="000000"/>
                </a:solidFill>
              </a:rPr>
              <a:t>one large enough with age &lt; 50 Myr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~300 </a:t>
            </a:r>
            <a:r>
              <a:rPr lang="en-IT" dirty="0">
                <a:solidFill>
                  <a:srgbClr val="000000"/>
                </a:solidFill>
              </a:rPr>
              <a:t>fragments of </a:t>
            </a: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~35 </a:t>
            </a:r>
            <a:r>
              <a:rPr lang="en-IT" dirty="0">
                <a:solidFill>
                  <a:srgbClr val="000000"/>
                </a:solidFill>
              </a:rPr>
              <a:t>m produced by the impact</a:t>
            </a:r>
          </a:p>
          <a:p>
            <a:pPr marL="1124226" lvl="1" indent="-34290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1%</a:t>
            </a:r>
            <a:r>
              <a:rPr lang="en-IT" dirty="0">
                <a:solidFill>
                  <a:srgbClr val="000000"/>
                </a:solidFill>
              </a:rPr>
              <a:t> (95-th pct) become Earth co-orbital</a:t>
            </a:r>
          </a:p>
          <a:p>
            <a:pPr marL="1124226" lvl="1" indent="-342900">
              <a:buFont typeface="Arial" panose="020B0604020202020204" pitchFamily="34" charset="0"/>
              <a:buChar char="•"/>
            </a:pPr>
            <a:r>
              <a:rPr lang="en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0.3 – 1 </a:t>
            </a:r>
            <a:r>
              <a:rPr lang="en-IT" dirty="0">
                <a:solidFill>
                  <a:srgbClr val="000000"/>
                </a:solidFill>
              </a:rPr>
              <a:t>Earth co-orbitals on average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T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T" dirty="0"/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CF40DF1E-0DFC-72A4-8EFA-F37989BB6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02" y="1119959"/>
            <a:ext cx="5669136" cy="419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09C17E-BC47-1A17-A3AA-AD83244B5968}"/>
              </a:ext>
            </a:extLst>
          </p:cNvPr>
          <p:cNvSpPr txBox="1"/>
          <p:nvPr/>
        </p:nvSpPr>
        <p:spPr>
          <a:xfrm>
            <a:off x="216000" y="5942161"/>
            <a:ext cx="11016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000" b="1" dirty="0">
                <a:solidFill>
                  <a:srgbClr val="000000"/>
                </a:solidFill>
              </a:rPr>
              <a:t>[6] </a:t>
            </a:r>
            <a:r>
              <a:rPr lang="en-IT" sz="1000" dirty="0">
                <a:solidFill>
                  <a:srgbClr val="000000"/>
                </a:solidFill>
              </a:rPr>
              <a:t>Jiao et al. (2024). </a:t>
            </a:r>
            <a:r>
              <a:rPr lang="en-GB" sz="1000" i="1" dirty="0">
                <a:solidFill>
                  <a:srgbClr val="000000"/>
                </a:solidFill>
              </a:rPr>
              <a:t>Asteroid </a:t>
            </a:r>
            <a:r>
              <a:rPr lang="en-GB" sz="1000" i="1" dirty="0" err="1">
                <a:solidFill>
                  <a:srgbClr val="000000"/>
                </a:solidFill>
              </a:rPr>
              <a:t>Kamo‘oalewa’s</a:t>
            </a:r>
            <a:r>
              <a:rPr lang="en-GB" sz="1000" i="1" dirty="0">
                <a:solidFill>
                  <a:srgbClr val="000000"/>
                </a:solidFill>
              </a:rPr>
              <a:t> journey from the lunar Giordano Bruno crater to Earth 1:1 resonance,</a:t>
            </a:r>
            <a:r>
              <a:rPr lang="en-IT" sz="1000" dirty="0">
                <a:solidFill>
                  <a:srgbClr val="000000"/>
                </a:solidFill>
              </a:rPr>
              <a:t> Nature Astronomy 8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5545A5-4C1E-408E-5F4F-6FBA0A4C83A0}"/>
              </a:ext>
            </a:extLst>
          </p:cNvPr>
          <p:cNvSpPr txBox="1">
            <a:spLocks/>
          </p:cNvSpPr>
          <p:nvPr/>
        </p:nvSpPr>
        <p:spPr bwMode="auto">
          <a:xfrm>
            <a:off x="6336603" y="5377528"/>
            <a:ext cx="5669136" cy="40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8.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Giordano Bruno crater on the Moon.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C0F777D-9C7F-7038-2092-F8528A647F88}"/>
              </a:ext>
            </a:extLst>
          </p:cNvPr>
          <p:cNvSpPr/>
          <p:nvPr/>
        </p:nvSpPr>
        <p:spPr>
          <a:xfrm>
            <a:off x="415808" y="3993872"/>
            <a:ext cx="5377678" cy="73866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47299BA-7E5B-0C5F-C77B-14CE2246829D}"/>
              </a:ext>
            </a:extLst>
          </p:cNvPr>
          <p:cNvSpPr/>
          <p:nvPr/>
        </p:nvSpPr>
        <p:spPr>
          <a:xfrm>
            <a:off x="415807" y="3654695"/>
            <a:ext cx="5377679" cy="314632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Takeaway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6979B-2459-36AD-82E2-A4E62F645B30}"/>
              </a:ext>
            </a:extLst>
          </p:cNvPr>
          <p:cNvSpPr txBox="1"/>
          <p:nvPr/>
        </p:nvSpPr>
        <p:spPr>
          <a:xfrm>
            <a:off x="357646" y="3993872"/>
            <a:ext cx="5435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100" b="1" dirty="0">
                <a:solidFill>
                  <a:srgbClr val="000000"/>
                </a:solidFill>
                <a:latin typeface="+mj-lt"/>
              </a:rPr>
              <a:t>Moon origin is possible, BUT very low probability event</a:t>
            </a:r>
          </a:p>
        </p:txBody>
      </p:sp>
    </p:spTree>
    <p:extLst>
      <p:ext uri="{BB962C8B-B14F-4D97-AF65-F5344CB8AC3E}">
        <p14:creationId xmlns:p14="http://schemas.microsoft.com/office/powerpoint/2010/main" val="3198740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8407C-6E7A-A523-6E36-5BE95BAD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Origin: the main belt hypothesis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93341F-0B99-3C05-FBAE-C96F24D71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54373" y="1458010"/>
            <a:ext cx="5204854" cy="408559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FE6EC5-CB6B-625D-6667-A3EA660F99D0}"/>
              </a:ext>
            </a:extLst>
          </p:cNvPr>
          <p:cNvSpPr txBox="1">
            <a:spLocks/>
          </p:cNvSpPr>
          <p:nvPr/>
        </p:nvSpPr>
        <p:spPr bwMode="auto">
          <a:xfrm>
            <a:off x="6573520" y="5543600"/>
            <a:ext cx="5204854" cy="40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9.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Transport mechanism from the main belt to the near-Earth region.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E41109-1CF0-F3B8-1F4B-431E04837CA6}"/>
              </a:ext>
            </a:extLst>
          </p:cNvPr>
          <p:cNvSpPr txBox="1">
            <a:spLocks/>
          </p:cNvSpPr>
          <p:nvPr/>
        </p:nvSpPr>
        <p:spPr bwMode="auto">
          <a:xfrm>
            <a:off x="219600" y="882196"/>
            <a:ext cx="5784960" cy="242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IT" sz="2200" b="1" kern="0" dirty="0">
                <a:solidFill>
                  <a:srgbClr val="000000"/>
                </a:solidFill>
              </a:rPr>
              <a:t>Transport mechanism from main belt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kern="0" dirty="0">
                <a:solidFill>
                  <a:srgbClr val="000000"/>
                </a:solidFill>
              </a:rPr>
              <a:t>Semi-major axis mobility by Yarkovsky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kern="0" dirty="0">
                <a:solidFill>
                  <a:srgbClr val="000000"/>
                </a:solidFill>
              </a:rPr>
              <a:t>Eccentricity increase by resonances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kern="0" dirty="0">
                <a:solidFill>
                  <a:srgbClr val="000000"/>
                </a:solidFill>
              </a:rPr>
              <a:t>Spread in the near-Earth region</a:t>
            </a:r>
          </a:p>
          <a:p>
            <a:pPr marL="1067076" lvl="1" indent="-285750">
              <a:buFont typeface="Arial" panose="020B0604020202020204" pitchFamily="34" charset="0"/>
              <a:buChar char="•"/>
            </a:pPr>
            <a:r>
              <a:rPr lang="en-IT" kern="0" dirty="0">
                <a:solidFill>
                  <a:srgbClr val="000000"/>
                </a:solidFill>
              </a:rPr>
              <a:t>Planetary perturbations</a:t>
            </a:r>
          </a:p>
          <a:p>
            <a:pPr marL="1067076" lvl="1" indent="-285750">
              <a:buFont typeface="Arial" panose="020B0604020202020204" pitchFamily="34" charset="0"/>
              <a:buChar char="•"/>
            </a:pPr>
            <a:r>
              <a:rPr lang="en-IT" kern="0" dirty="0">
                <a:solidFill>
                  <a:srgbClr val="000000"/>
                </a:solidFill>
              </a:rPr>
              <a:t>Close encounters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CE81EA2-DAD0-6FCC-4A2D-F6578603AE3E}"/>
              </a:ext>
            </a:extLst>
          </p:cNvPr>
          <p:cNvSpPr/>
          <p:nvPr/>
        </p:nvSpPr>
        <p:spPr>
          <a:xfrm>
            <a:off x="305569" y="3944877"/>
            <a:ext cx="5371527" cy="138277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E98B9-8667-F9B6-21F7-D552B17C2965}"/>
              </a:ext>
            </a:extLst>
          </p:cNvPr>
          <p:cNvSpPr txBox="1"/>
          <p:nvPr/>
        </p:nvSpPr>
        <p:spPr>
          <a:xfrm>
            <a:off x="747294" y="4015481"/>
            <a:ext cx="5365375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likely is this scenario?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parent body?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F664D0-5933-6E5F-5BEA-222837CEE6D5}"/>
              </a:ext>
            </a:extLst>
          </p:cNvPr>
          <p:cNvSpPr/>
          <p:nvPr/>
        </p:nvSpPr>
        <p:spPr>
          <a:xfrm>
            <a:off x="311721" y="3630246"/>
            <a:ext cx="5371527" cy="31463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971819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1147-9B7C-3E8D-98EA-D41BC44AF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5F47F02-E683-F3F2-4027-D4E0DF577095}"/>
              </a:ext>
            </a:extLst>
          </p:cNvPr>
          <p:cNvSpPr/>
          <p:nvPr/>
        </p:nvSpPr>
        <p:spPr>
          <a:xfrm>
            <a:off x="723645" y="1726909"/>
            <a:ext cx="2503859" cy="1908629"/>
          </a:xfrm>
          <a:prstGeom prst="roundRect">
            <a:avLst/>
          </a:prstGeom>
          <a:noFill/>
          <a:ln w="19050" cap="flat"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3997F5-4158-4B60-0289-CBFA87BE5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Summary of findings and open questions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E7B302E-4887-A424-F132-EBFA5B4CB822}"/>
              </a:ext>
            </a:extLst>
          </p:cNvPr>
          <p:cNvSpPr/>
          <p:nvPr/>
        </p:nvSpPr>
        <p:spPr>
          <a:xfrm>
            <a:off x="723644" y="1302879"/>
            <a:ext cx="2503861" cy="424031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b="1" dirty="0"/>
              <a:t>✓ Consolidated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A12E8E-3E4D-3C4B-62AD-8E5EBE40CBA0}"/>
              </a:ext>
            </a:extLst>
          </p:cNvPr>
          <p:cNvSpPr txBox="1"/>
          <p:nvPr/>
        </p:nvSpPr>
        <p:spPr>
          <a:xfrm>
            <a:off x="816283" y="1799482"/>
            <a:ext cx="2258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Diameter: 30-60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Elongated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Fast rotator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Yarkovsky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Space-weathered surface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E09EF8D-2B56-A20B-F9B7-B5437057F3F6}"/>
              </a:ext>
            </a:extLst>
          </p:cNvPr>
          <p:cNvSpPr/>
          <p:nvPr/>
        </p:nvSpPr>
        <p:spPr>
          <a:xfrm>
            <a:off x="4452184" y="4625287"/>
            <a:ext cx="2503859" cy="1396011"/>
          </a:xfrm>
          <a:prstGeom prst="roundRect">
            <a:avLst/>
          </a:prstGeom>
          <a:noFill/>
          <a:ln w="19050" cap="flat">
            <a:solidFill>
              <a:srgbClr val="FFAE0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1CDD654-03B3-EADC-B011-A7B4498C959F}"/>
              </a:ext>
            </a:extLst>
          </p:cNvPr>
          <p:cNvSpPr/>
          <p:nvPr/>
        </p:nvSpPr>
        <p:spPr>
          <a:xfrm>
            <a:off x="4452183" y="4201257"/>
            <a:ext cx="2503861" cy="424031"/>
          </a:xfrm>
          <a:prstGeom prst="roundRect">
            <a:avLst/>
          </a:prstGeom>
          <a:solidFill>
            <a:srgbClr val="FFAE00"/>
          </a:solidFill>
          <a:ln>
            <a:solidFill>
              <a:srgbClr val="FFAE0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b="1" dirty="0"/>
              <a:t>⚠︎ To consolidate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789250-4850-0767-305E-0AF1E0B6B878}"/>
              </a:ext>
            </a:extLst>
          </p:cNvPr>
          <p:cNvSpPr txBox="1"/>
          <p:nvPr/>
        </p:nvSpPr>
        <p:spPr>
          <a:xfrm>
            <a:off x="4544822" y="4697860"/>
            <a:ext cx="22642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Thermal inertia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NIR spectrum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Shape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Composition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Precise diameter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AEE6465-3832-420F-D6FA-D0622C87DFF7}"/>
              </a:ext>
            </a:extLst>
          </p:cNvPr>
          <p:cNvSpPr/>
          <p:nvPr/>
        </p:nvSpPr>
        <p:spPr>
          <a:xfrm>
            <a:off x="8463533" y="1799481"/>
            <a:ext cx="2503859" cy="1591161"/>
          </a:xfrm>
          <a:prstGeom prst="roundRect">
            <a:avLst/>
          </a:prstGeom>
          <a:noFill/>
          <a:ln w="19050" cap="flat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60EFBE8-C803-25FC-154A-D9651C8EFD56}"/>
              </a:ext>
            </a:extLst>
          </p:cNvPr>
          <p:cNvSpPr/>
          <p:nvPr/>
        </p:nvSpPr>
        <p:spPr>
          <a:xfrm>
            <a:off x="8463532" y="1368481"/>
            <a:ext cx="2503861" cy="42403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b="1" dirty="0"/>
              <a:t>❔ Unknowns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273B5F-139F-89DF-724E-B853F3893C27}"/>
              </a:ext>
            </a:extLst>
          </p:cNvPr>
          <p:cNvSpPr txBox="1"/>
          <p:nvPr/>
        </p:nvSpPr>
        <p:spPr>
          <a:xfrm>
            <a:off x="8583348" y="1953257"/>
            <a:ext cx="23840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Albedo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Surface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Internal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Origin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b="1" dirty="0">
                <a:solidFill>
                  <a:srgbClr val="000000"/>
                </a:solidFill>
                <a:latin typeface="+mj-lt"/>
              </a:rPr>
              <a:t>Meteorite analogue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9144047-2BFC-7AB8-9A50-DC7CC576D5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t="18348" r="24934" b="16246"/>
          <a:stretch>
            <a:fillRect/>
          </a:stretch>
        </p:blipFill>
        <p:spPr>
          <a:xfrm>
            <a:off x="4539343" y="1095829"/>
            <a:ext cx="2859620" cy="2729599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9D6FA14-1383-135F-E0D3-142C7B947E79}"/>
              </a:ext>
            </a:extLst>
          </p:cNvPr>
          <p:cNvCxnSpPr/>
          <p:nvPr/>
        </p:nvCxnSpPr>
        <p:spPr>
          <a:xfrm>
            <a:off x="3418114" y="2423886"/>
            <a:ext cx="892629" cy="0"/>
          </a:xfrm>
          <a:prstGeom prst="straightConnector1">
            <a:avLst/>
          </a:prstGeom>
          <a:ln w="254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D4ED37-F6E4-5DA3-5676-ABEE3F47FE0D}"/>
              </a:ext>
            </a:extLst>
          </p:cNvPr>
          <p:cNvCxnSpPr/>
          <p:nvPr/>
        </p:nvCxnSpPr>
        <p:spPr>
          <a:xfrm>
            <a:off x="7286171" y="2503714"/>
            <a:ext cx="892629" cy="0"/>
          </a:xfrm>
          <a:prstGeom prst="straightConnector1">
            <a:avLst/>
          </a:prstGeom>
          <a:ln w="254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96F673-AB89-00EF-9F2E-F9EE4D93B055}"/>
              </a:ext>
            </a:extLst>
          </p:cNvPr>
          <p:cNvCxnSpPr>
            <a:cxnSpLocks/>
          </p:cNvCxnSpPr>
          <p:nvPr/>
        </p:nvCxnSpPr>
        <p:spPr>
          <a:xfrm>
            <a:off x="5704114" y="3744686"/>
            <a:ext cx="0" cy="399143"/>
          </a:xfrm>
          <a:prstGeom prst="straightConnector1">
            <a:avLst/>
          </a:prstGeom>
          <a:ln w="254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41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A13A88D-B780-8918-AC7D-6616C8A14F9D}"/>
              </a:ext>
            </a:extLst>
          </p:cNvPr>
          <p:cNvSpPr>
            <a:spLocks/>
          </p:cNvSpPr>
          <p:nvPr/>
        </p:nvSpPr>
        <p:spPr>
          <a:xfrm>
            <a:off x="400050" y="3896032"/>
            <a:ext cx="6149027" cy="1994239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DFF22A-F2AD-4390-6300-D85A4CCB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Tianwen-2 mission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9035E2C-0273-564A-B045-B6D87FFF9E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59475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T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2121FF68-7024-7CBD-B688-FB3B816E2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167" y="1028255"/>
            <a:ext cx="4496689" cy="44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68460A-DF83-C5A0-3DDC-70290FCC0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354" y="3959778"/>
            <a:ext cx="6219154" cy="184652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2100" b="1" dirty="0">
                <a:solidFill>
                  <a:srgbClr val="000000"/>
                </a:solidFill>
              </a:rPr>
              <a:t>Launch: 28 May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2100" b="1" dirty="0">
                <a:solidFill>
                  <a:srgbClr val="000000"/>
                </a:solidFill>
              </a:rPr>
              <a:t>Arrival at Kamo`oalewa: early-mid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2100" b="1" dirty="0">
                <a:solidFill>
                  <a:srgbClr val="000000"/>
                </a:solidFill>
              </a:rPr>
              <a:t>Collect sample and return it to Earth: ~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2100" b="1" dirty="0">
                <a:solidFill>
                  <a:srgbClr val="000000"/>
                </a:solidFill>
              </a:rPr>
              <a:t>Journey to 311P</a:t>
            </a:r>
            <a:r>
              <a:rPr lang="en-IT" sz="2100" b="1">
                <a:solidFill>
                  <a:srgbClr val="000000"/>
                </a:solidFill>
              </a:rPr>
              <a:t>/PANSTARRS: </a:t>
            </a:r>
            <a:r>
              <a:rPr lang="en-IT" sz="2100" b="1" dirty="0">
                <a:solidFill>
                  <a:srgbClr val="000000"/>
                </a:solidFill>
              </a:rPr>
              <a:t>~2030s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BA46BB-FFCA-83E6-A3E5-2F0A0E22DA39}"/>
              </a:ext>
            </a:extLst>
          </p:cNvPr>
          <p:cNvSpPr txBox="1">
            <a:spLocks/>
          </p:cNvSpPr>
          <p:nvPr/>
        </p:nvSpPr>
        <p:spPr bwMode="auto">
          <a:xfrm>
            <a:off x="7073900" y="5556957"/>
            <a:ext cx="4550956" cy="62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8197A6"/>
              </a:buClr>
              <a:buFont typeface="Arial" panose="020B0604020202020204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1pPr>
            <a:lvl2pPr marL="78132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2pPr>
            <a:lvl3pPr marL="135777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defRPr>
            </a:lvl3pPr>
            <a:lvl4pPr marL="1934216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US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marL="2510661" indent="0" algn="l" rtl="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lang="en-GB" altLang="en-US" sz="1800">
                <a:solidFill>
                  <a:srgbClr val="8197A6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335661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6pPr>
            <a:lvl7pPr marL="379763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7pPr>
            <a:lvl8pPr marL="4238645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8pPr>
            <a:lvl9pPr marL="4679660" indent="-404264" algn="l" rtl="0" fontAlgn="base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543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IT" sz="1200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Fig. 10. </a:t>
            </a:r>
            <a:r>
              <a:rPr lang="en-IT" sz="12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Tianwen-2 spacecraft with the Earth in the background. Credits: CNSA.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55CD504-9073-B1B4-B2DA-F9D232F21469}"/>
              </a:ext>
            </a:extLst>
          </p:cNvPr>
          <p:cNvSpPr/>
          <p:nvPr/>
        </p:nvSpPr>
        <p:spPr>
          <a:xfrm>
            <a:off x="340673" y="1366330"/>
            <a:ext cx="6149027" cy="199423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6299330-2A64-DF48-F573-12B91C394599}"/>
              </a:ext>
            </a:extLst>
          </p:cNvPr>
          <p:cNvSpPr/>
          <p:nvPr/>
        </p:nvSpPr>
        <p:spPr>
          <a:xfrm>
            <a:off x="340673" y="1051698"/>
            <a:ext cx="6044675" cy="31463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/>
              <a:t>Objectives of Tianewn-2 </a:t>
            </a:r>
            <a:r>
              <a:rPr lang="en-IT" sz="2200" b="1" dirty="0"/>
              <a:t>mission by CNSA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EA3E3-FA99-E370-E1F1-F073D03E3697}"/>
              </a:ext>
            </a:extLst>
          </p:cNvPr>
          <p:cNvSpPr txBox="1"/>
          <p:nvPr/>
        </p:nvSpPr>
        <p:spPr>
          <a:xfrm>
            <a:off x="400050" y="1315530"/>
            <a:ext cx="6537617" cy="1971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100" b="1" dirty="0">
                <a:solidFill>
                  <a:srgbClr val="000000"/>
                </a:solidFill>
                <a:latin typeface="+mj-lt"/>
              </a:rPr>
              <a:t>Visit Kamo`oalewa and 311P/PANSTARRS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100" b="1" dirty="0">
                <a:solidFill>
                  <a:srgbClr val="000000"/>
                </a:solidFill>
                <a:latin typeface="+mj-lt"/>
              </a:rPr>
              <a:t>Constrain their dynamics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100" b="1" dirty="0">
                <a:solidFill>
                  <a:srgbClr val="000000"/>
                </a:solidFill>
                <a:latin typeface="+mj-lt"/>
              </a:rPr>
              <a:t>Full physical characteriztion of the targets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IT" sz="2100" b="1" dirty="0">
                <a:solidFill>
                  <a:srgbClr val="000000"/>
                </a:solidFill>
                <a:latin typeface="+mj-lt"/>
              </a:rPr>
              <a:t>Sample Kamo`oalewa and return it to Earth</a:t>
            </a: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F3AEA529-784F-155E-1688-E7740D5555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8852" y="58063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53F1061-DAC4-1582-8ACE-CB60D8E15BBF}"/>
              </a:ext>
            </a:extLst>
          </p:cNvPr>
          <p:cNvSpPr/>
          <p:nvPr/>
        </p:nvSpPr>
        <p:spPr>
          <a:xfrm>
            <a:off x="400050" y="3581400"/>
            <a:ext cx="6044675" cy="314632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2200" b="1" dirty="0"/>
              <a:t>Expected schedule</a:t>
            </a:r>
          </a:p>
        </p:txBody>
      </p:sp>
    </p:spTree>
    <p:extLst>
      <p:ext uri="{BB962C8B-B14F-4D97-AF65-F5344CB8AC3E}">
        <p14:creationId xmlns:p14="http://schemas.microsoft.com/office/powerpoint/2010/main" val="2925292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7E29-444E-B6CC-16FB-3C1B18F17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77E3C3-09E4-9A9B-7E80-D565D9E48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69" y="1524856"/>
            <a:ext cx="11764800" cy="4416230"/>
          </a:xfrm>
        </p:spPr>
        <p:txBody>
          <a:bodyPr/>
          <a:lstStyle/>
          <a:p>
            <a:pPr algn="ctr"/>
            <a:r>
              <a:rPr lang="en-US" sz="6500" b="1" dirty="0">
                <a:solidFill>
                  <a:schemeClr val="accent2"/>
                </a:solidFill>
              </a:rPr>
              <a:t>Thank you!</a:t>
            </a:r>
          </a:p>
          <a:p>
            <a:pPr algn="ctr"/>
            <a:r>
              <a:rPr lang="en-US" sz="5000" b="1" dirty="0">
                <a:solidFill>
                  <a:schemeClr val="accent2"/>
                </a:solidFill>
              </a:rPr>
              <a:t>Questions?</a:t>
            </a:r>
          </a:p>
          <a:p>
            <a:pPr algn="ctr"/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3000" b="1" dirty="0">
                <a:solidFill>
                  <a:srgbClr val="000000"/>
                </a:solidFill>
              </a:rPr>
              <a:t>Contact: </a:t>
            </a:r>
            <a:r>
              <a:rPr lang="en-US" sz="3000" dirty="0" err="1">
                <a:solidFill>
                  <a:srgbClr val="000000"/>
                </a:solidFill>
              </a:rPr>
              <a:t>marco.fenucci@ext.esa.int</a:t>
            </a:r>
            <a:endParaRPr lang="en-US" sz="3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958901"/>
      </p:ext>
    </p:extLst>
  </p:cSld>
  <p:clrMapOvr>
    <a:masterClrMapping/>
  </p:clrMapOvr>
</p:sld>
</file>

<file path=ppt/theme/theme1.xml><?xml version="1.0" encoding="utf-8"?>
<a:theme xmlns:a="http://schemas.openxmlformats.org/drawingml/2006/main" name="ESA_Presentation_DARK">
  <a:themeElements>
    <a:clrScheme name="ESA Presentation 2020 Dark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00AE9C"/>
      </a:accent1>
      <a:accent2>
        <a:srgbClr val="EC1A2F"/>
      </a:accent2>
      <a:accent3>
        <a:srgbClr val="FBAB18"/>
      </a:accent3>
      <a:accent4>
        <a:srgbClr val="009BDA"/>
      </a:accent4>
      <a:accent5>
        <a:srgbClr val="8096A6"/>
      </a:accent5>
      <a:accent6>
        <a:srgbClr val="E7E8E3"/>
      </a:accent6>
      <a:hlink>
        <a:srgbClr val="6DCFF6"/>
      </a:hlink>
      <a:folHlink>
        <a:srgbClr val="009BD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09097DF0-382D-424A-9165-E801FB7EB7C7}" vid="{BDE7B75B-A53E-4A0C-A018-324417FC5F25}"/>
    </a:ext>
  </a:extLst>
</a:theme>
</file>

<file path=ppt/theme/theme2.xml><?xml version="1.0" encoding="utf-8"?>
<a:theme xmlns:a="http://schemas.openxmlformats.org/drawingml/2006/main" name="ESA_Presentation_DARK_BG">
  <a:themeElements>
    <a:clrScheme name="ESA Presentation 2020 Dark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00AE9C"/>
      </a:accent1>
      <a:accent2>
        <a:srgbClr val="EC1A2F"/>
      </a:accent2>
      <a:accent3>
        <a:srgbClr val="FBAB18"/>
      </a:accent3>
      <a:accent4>
        <a:srgbClr val="009BDA"/>
      </a:accent4>
      <a:accent5>
        <a:srgbClr val="8096A6"/>
      </a:accent5>
      <a:accent6>
        <a:srgbClr val="E7E8E3"/>
      </a:accent6>
      <a:hlink>
        <a:srgbClr val="6DCFF6"/>
      </a:hlink>
      <a:folHlink>
        <a:srgbClr val="009BD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09097DF0-382D-424A-9165-E801FB7EB7C7}" vid="{CE9BA172-12AB-4CF2-A84F-4D49500C4126}"/>
    </a:ext>
  </a:extLst>
</a:theme>
</file>

<file path=ppt/theme/theme3.xml><?xml version="1.0" encoding="utf-8"?>
<a:theme xmlns:a="http://schemas.openxmlformats.org/drawingml/2006/main" name="ESA_Presentation_CLEAR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09097DF0-382D-424A-9165-E801FB7EB7C7}" vid="{F1C9DDF4-71DE-46CA-8709-804BCB73C9ED}"/>
    </a:ext>
  </a:extLst>
</a:theme>
</file>

<file path=ppt/theme/theme4.xml><?xml version="1.0" encoding="utf-8"?>
<a:theme xmlns:a="http://schemas.openxmlformats.org/drawingml/2006/main" name="ESA_Presentation_CLEAR_BG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09097DF0-382D-424A-9165-E801FB7EB7C7}" vid="{4D975B86-B99F-4C9E-B7A0-BB545EB3B9BC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SA_Documents" ma:contentTypeID="0x010100B93108F87DD4F24BAE6D0E809C37974D000FC206F40FA8F44792B0B25BFFF4A9D0" ma:contentTypeVersion="43" ma:contentTypeDescription="" ma:contentTypeScope="" ma:versionID="9b1703045571109d1041c6f1d6402cb6">
  <xsd:schema xmlns:xsd="http://www.w3.org/2001/XMLSchema" xmlns:xs="http://www.w3.org/2001/XMLSchema" xmlns:p="http://schemas.microsoft.com/office/2006/metadata/properties" xmlns:ns2="ddc99d1b-0883-4f2c-a8e6-6d8ebaa0e5d6" xmlns:ns3="http://schemas.microsoft.com/sharepoint/v3/fields" xmlns:ns4="http://schemas.microsoft.com/sharepoint/v4" targetNamespace="http://schemas.microsoft.com/office/2006/metadata/properties" ma:root="true" ma:fieldsID="8aee6ade98337e03742b7c59ef1ca971" ns2:_="" ns3:_="" ns4:_="">
    <xsd:import namespace="ddc99d1b-0883-4f2c-a8e6-6d8ebaa0e5d6"/>
    <xsd:import namespace="http://schemas.microsoft.com/sharepoint/v3/fields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2:Reference" minOccurs="0"/>
                <xsd:element ref="ns2:Assign_x0020_document_x0020_reference" minOccurs="0"/>
                <xsd:element ref="ns2:Classification" minOccurs="0"/>
                <xsd:element ref="ns2:Classification_x0020_Caveat" minOccurs="0"/>
                <xsd:element ref="ns2:Issue_x0020_Date" minOccurs="0"/>
                <xsd:element ref="ns2:Issue" minOccurs="0"/>
                <xsd:element ref="ns3:Revision" minOccurs="0"/>
                <xsd:element ref="ns3:Status" minOccurs="0"/>
                <xsd:element ref="ns2:Distribution" minOccurs="0"/>
                <xsd:element ref="ns2:Organisational_x0020_entity" minOccurs="0"/>
                <xsd:element ref="ns2:_dlc_DocId" minOccurs="0"/>
                <xsd:element ref="ns2:_dlc_DocIdUrl" minOccurs="0"/>
                <xsd:element ref="ns2:_dlc_DocIdPersistId" minOccurs="0"/>
                <xsd:element ref="ns2:In_iShare" minOccurs="0"/>
                <xsd:element ref="ns2:AutoSync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99d1b-0883-4f2c-a8e6-6d8ebaa0e5d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nillable="true" ma:displayName="Document Type" ma:format="Dropdown" ma:internalName="Document_x0020_Type">
      <xsd:simpleType>
        <xsd:restriction base="dms:Choice">
          <xsd:enumeration value="AD - Assumption Document"/>
          <xsd:enumeration value="AN - Analysis"/>
          <xsd:enumeration value="AO - Announcement of Opportunity"/>
          <xsd:enumeration value="AR - Article"/>
          <xsd:enumeration value="BR - Brochure"/>
          <xsd:enumeration value="CCN - Contract Change Notice"/>
          <xsd:enumeration value="CE - Certificate (Certificate / Statement of Conformance, etc.)"/>
          <xsd:enumeration value="CO - Contract / Rider"/>
          <xsd:enumeration value="CP - Change Proposal (Engineering / Document)"/>
          <xsd:enumeration value="CR - Change Request (Engineering / Configuration)"/>
          <xsd:enumeration value="CT - Cost Documents (Estimate / CaC / CtC, etc)"/>
          <xsd:enumeration value="DCR - Cost Documents (Estimate / CaC / CtC, etc)"/>
          <xsd:enumeration value="DD - Design Description / Document"/>
          <xsd:enumeration value="DEC - Declaration"/>
          <xsd:enumeration value="DN - Delivery Notice / Release Notice / Transfer Notice"/>
          <xsd:enumeration value="DP - Data Package"/>
          <xsd:enumeration value="DRD - Document Requirements Definition"/>
          <xsd:enumeration value="DW - Drawing / Diagram"/>
          <xsd:enumeration value="EM - E-mail"/>
          <xsd:enumeration value="EX - Executive Summary"/>
          <xsd:enumeration value="FAX - Fax"/>
          <xsd:enumeration value="FI - File (Software / Configuration / Network)"/>
          <xsd:enumeration value="HO - Handout / Presentation"/>
          <xsd:enumeration value="IF - Interface Requirement / Specification / Interface Control Document / EID"/>
          <xsd:enumeration value="INS - Instruction"/>
          <xsd:enumeration value="ITT - Invitation to Tender"/>
          <xsd:enumeration value="LB - Logbook"/>
          <xsd:enumeration value="LE - Letter"/>
          <xsd:enumeration value="LEG - Legal Text"/>
          <xsd:enumeration value="LI - List"/>
          <xsd:enumeration value="MAN - Manual / User Guide / Handbook"/>
          <xsd:enumeration value="MIN - Minutes of Meeting"/>
          <xsd:enumeration value="ML - Model"/>
          <xsd:enumeration value="MO - Memorandum"/>
          <xsd:enumeration value="MOU - Agreement / Memorandum of Understanding"/>
          <xsd:enumeration value="MX - Matrix / Compliance"/>
          <xsd:enumeration value="NC - Non-Conformance"/>
          <xsd:enumeration value="NDA - Non-disclosure agreement"/>
          <xsd:enumeration value="OD - Operations Document"/>
          <xsd:enumeration value="OJ - Agenda"/>
          <xsd:enumeration value="PG - Progress Report / Status Report"/>
          <xsd:enumeration value="PL - Plan"/>
          <xsd:enumeration value="PO - Proposal"/>
          <xsd:enumeration value="POL - Policy Document"/>
          <xsd:enumeration value="PR - Procedure"/>
          <xsd:enumeration value="PT - Product Tree"/>
          <xsd:enumeration value="RD - Request for Deviation"/>
          <xsd:enumeration value="REC - Record"/>
          <xsd:enumeration value="REG - Regulation"/>
          <xsd:enumeration value="RES - Resolution"/>
          <xsd:enumeration value="RFQ - Request for Quotation"/>
          <xsd:enumeration value="RP - Report (Technical, Budget, Cost, Manpower, Travel, Audit, etc.)"/>
          <xsd:enumeration value="RS - Requirement Document / Specification (System, Subsystem, Unit, Equipment level)"/>
          <xsd:enumeration value="RW - Request for Waiver"/>
          <xsd:enumeration value="SC - Schedule / Network / Barchart / Chart"/>
          <xsd:enumeration value="SLA - Service Level Agreement"/>
          <xsd:enumeration value="SOW - Statement of Work"/>
          <xsd:enumeration value="SP - Specifications"/>
          <xsd:enumeration value="ST - Standards"/>
          <xsd:enumeration value="TC - Tender Conditions"/>
          <xsd:enumeration value="TN - Technical Note"/>
          <xsd:enumeration value="TOR - Terms of Reference"/>
          <xsd:enumeration value="TP - Test Procedure/Test Plan"/>
          <xsd:enumeration value="TR - Test Report / Test Result"/>
          <xsd:enumeration value="TS - Test Specification"/>
          <xsd:enumeration value="VC - Verification Control Document"/>
          <xsd:enumeration value="WBS - Work Breakdown Structure"/>
          <xsd:enumeration value="WI - Work Instruction"/>
          <xsd:enumeration value="WP - Working Paper"/>
          <xsd:enumeration value="WPD - Work Package Description"/>
          <xsd:enumeration value="AD"/>
          <xsd:enumeration value="AN"/>
          <xsd:enumeration value="AO"/>
          <xsd:enumeration value="AR"/>
          <xsd:enumeration value="BR"/>
          <xsd:enumeration value="CE"/>
          <xsd:enumeration value="CCN"/>
          <xsd:enumeration value="CO"/>
          <xsd:enumeration value="CP"/>
          <xsd:enumeration value="CR"/>
          <xsd:enumeration value="CT"/>
          <xsd:enumeration value="DEC"/>
          <xsd:enumeration value="DCR"/>
          <xsd:enumeration value="DD"/>
          <xsd:enumeration value="DN"/>
          <xsd:enumeration value="DP"/>
          <xsd:enumeration value="DRD"/>
          <xsd:enumeration value="DW"/>
          <xsd:enumeration value="EM"/>
          <xsd:enumeration value="EX"/>
          <xsd:enumeration value="FI"/>
          <xsd:enumeration value="FAX"/>
          <xsd:enumeration value="HO"/>
          <xsd:enumeration value="IF"/>
          <xsd:enumeration value="INS"/>
          <xsd:enumeration value="ITT"/>
          <xsd:enumeration value="LB"/>
          <xsd:enumeration value="LE"/>
          <xsd:enumeration value="LEG"/>
          <xsd:enumeration value="LI"/>
          <xsd:enumeration value="MAN"/>
          <xsd:enumeration value="ML"/>
          <xsd:enumeration value="MIN"/>
          <xsd:enumeration value="MO"/>
          <xsd:enumeration value="MOU"/>
          <xsd:enumeration value="MX"/>
          <xsd:enumeration value="NC"/>
          <xsd:enumeration value="NDA"/>
          <xsd:enumeration value="OD"/>
          <xsd:enumeration value="OJ"/>
          <xsd:enumeration value="POL"/>
          <xsd:enumeration value="PG"/>
          <xsd:enumeration value="PL"/>
          <xsd:enumeration value="PO"/>
          <xsd:enumeration value="PR"/>
          <xsd:enumeration value="PT"/>
          <xsd:enumeration value="REG"/>
          <xsd:enumeration value="RD"/>
          <xsd:enumeration value="REC"/>
          <xsd:enumeration value="RP"/>
          <xsd:enumeration value="RFQ"/>
          <xsd:enumeration value="RS"/>
          <xsd:enumeration value="RW"/>
          <xsd:enumeration value="RES"/>
          <xsd:enumeration value="SC"/>
          <xsd:enumeration value="SLA"/>
          <xsd:enumeration value="SP"/>
          <xsd:enumeration value="ST"/>
          <xsd:enumeration value="SOW"/>
          <xsd:enumeration value="TC"/>
          <xsd:enumeration value="TOR"/>
          <xsd:enumeration value="TN"/>
          <xsd:enumeration value="TP"/>
          <xsd:enumeration value="TR"/>
          <xsd:enumeration value="TS"/>
          <xsd:enumeration value="VC"/>
          <xsd:enumeration value="WBS"/>
          <xsd:enumeration value="WI"/>
          <xsd:enumeration value="WP"/>
          <xsd:enumeration value="WPD"/>
        </xsd:restriction>
      </xsd:simpleType>
    </xsd:element>
    <xsd:element name="Reference" ma:index="3" nillable="true" ma:displayName="Reference" ma:internalName="Reference">
      <xsd:simpleType>
        <xsd:restriction base="dms:Text">
          <xsd:maxLength value="255"/>
        </xsd:restriction>
      </xsd:simpleType>
    </xsd:element>
    <xsd:element name="Assign_x0020_document_x0020_reference" ma:index="4" nillable="true" ma:displayName="Assign document reference" ma:default="0" ma:internalName="Assign_x0020_document_x0020_reference">
      <xsd:simpleType>
        <xsd:restriction base="dms:Boolean"/>
      </xsd:simpleType>
    </xsd:element>
    <xsd:element name="Classification" ma:index="6" nillable="true" ma:displayName="Classification" ma:format="Dropdown" ma:internalName="Classification" ma:readOnly="false">
      <xsd:simpleType>
        <xsd:restriction base="dms:Choice">
          <xsd:enumeration value="ESA UNCLASSIFIED – Releasable to the Public"/>
          <xsd:enumeration value="ESA UNCLASSIFIED – For ESA Official Use Only"/>
          <xsd:enumeration value="ESA UNCLASSIFIED – Limited Distribution"/>
          <xsd:enumeration value="ESA UNCLASSIFIED – Sensitive Personal Data"/>
          <xsd:enumeration value="ESA UNCLASSIFIED - For Official Use"/>
          <xsd:enumeration value="ESA UNCLASSIFIED - For Internal Use"/>
          <xsd:enumeration value="ESA UNCLASSIFIED - Proprietary Information"/>
          <xsd:enumeration value="ESA UNCLASSIFIED - Personnel in Confidence"/>
          <xsd:enumeration value="ESA UNCLASSIFIED - Medical in Confidence"/>
          <xsd:enumeration value="ESA UNCLASSIFIED ITT - For Internal Use - Limited Distribution"/>
          <xsd:enumeration value="ESA UNCLASSIFIED TEB - For Internal Use - Limited Distribution"/>
          <xsd:enumeration value="ESA UNCLASSIFIED - Proprietary Information - Limited Distribution"/>
          <xsd:enumeration value="ESA Unclassified – For Official Use – Privileged – OBSOLETE"/>
          <xsd:enumeration value="ESA Unclassified – For Internal Use – Privileged – OBSOLETE"/>
          <xsd:enumeration value="ESA Unclassified – Proprietary Information – Privileged – OBSOLETE"/>
          <xsd:enumeration value="Non-ESA document"/>
          <xsd:enumeration value="Non-ESA document - Proprietary Information"/>
          <xsd:enumeration value="ESA Restricted – OBSOLETE"/>
          <xsd:enumeration value="ESA Confidential – OBSOLETE"/>
          <xsd:enumeration value="ESA Secret – OBSOLETE"/>
        </xsd:restriction>
      </xsd:simpleType>
    </xsd:element>
    <xsd:element name="Classification_x0020_Caveat" ma:index="7" nillable="true" ma:displayName="Classification Caveat" ma:description="Please use this field only in case of documents classified as &quot;For Internal Use&quot; and &quot;Proprietary Information&quot;" ma:internalName="Classification_x0020_Caveat">
      <xsd:simpleType>
        <xsd:restriction base="dms:Text">
          <xsd:maxLength value="255"/>
        </xsd:restriction>
      </xsd:simpleType>
    </xsd:element>
    <xsd:element name="Issue_x0020_Date" ma:index="8" nillable="true" ma:displayName="Issue Date" ma:format="DateOnly" ma:internalName="Issue_x0020_Date">
      <xsd:simpleType>
        <xsd:restriction base="dms:DateTime"/>
      </xsd:simpleType>
    </xsd:element>
    <xsd:element name="Issue" ma:index="9" nillable="true" ma:displayName="Issue" ma:internalName="Issue">
      <xsd:simpleType>
        <xsd:restriction base="dms:Text">
          <xsd:maxLength value="4"/>
        </xsd:restriction>
      </xsd:simpleType>
    </xsd:element>
    <xsd:element name="Distribution" ma:index="12" nillable="true" ma:displayName="Distribution" ma:internalName="Distribution">
      <xsd:simpleType>
        <xsd:restriction base="dms:Text">
          <xsd:maxLength value="255"/>
        </xsd:restriction>
      </xsd:simpleType>
    </xsd:element>
    <xsd:element name="Organisational_x0020_entity" ma:index="13" nillable="true" ma:displayName="Organisational entity" ma:internalName="Organisational_x0020_entity">
      <xsd:simpleType>
        <xsd:restriction base="dms:Text">
          <xsd:maxLength value="255"/>
        </xsd:restriction>
      </xsd:simpleType>
    </xsd:element>
    <xsd:element name="_dlc_DocId" ma:index="2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n_iShare" ma:index="25" nillable="true" ma:displayName="In_iShare" ma:default="0" ma:internalName="In_iShare">
      <xsd:simpleType>
        <xsd:restriction base="dms:Boolean"/>
      </xsd:simpleType>
    </xsd:element>
    <xsd:element name="AutoSync" ma:index="26" nillable="true" ma:displayName="AutoSync" ma:default="0" ma:internalName="AutoSync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Revision" ma:index="10" nillable="true" ma:displayName="Revision" ma:internalName="Revision">
      <xsd:simpleType>
        <xsd:restriction base="dms:Text">
          <xsd:maxLength value="4"/>
        </xsd:restriction>
      </xsd:simpleType>
    </xsd:element>
    <xsd:element name="Status" ma:index="11" nillable="true" ma:displayName="Status" ma:format="Dropdown" ma:internalName="Status">
      <xsd:simpleType>
        <xsd:restriction base="dms:Choice">
          <xsd:enumeration value="N/A"/>
          <xsd:enumeration value="For Information Only"/>
          <xsd:enumeration value="Draft"/>
          <xsd:enumeration value="Under Review"/>
          <xsd:enumeration value="Approved"/>
          <xsd:enumeration value="ESA Approved"/>
          <xsd:enumeration value="Issued"/>
          <xsd:enumeration value="Rejected"/>
          <xsd:enumeration value="Withdrawn"/>
          <xsd:enumeration value="Supersed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5" ma:displayName="Author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15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tribution xmlns="ddc99d1b-0883-4f2c-a8e6-6d8ebaa0e5d6" xsi:nil="true"/>
    <Organisational_x0020_entity xmlns="ddc99d1b-0883-4f2c-a8e6-6d8ebaa0e5d6" xsi:nil="true"/>
    <Document_x0020_Type xmlns="ddc99d1b-0883-4f2c-a8e6-6d8ebaa0e5d6">HO - Handout / Presentation</Document_x0020_Type>
    <Revision xmlns="http://schemas.microsoft.com/sharepoint/v3/fields">0</Revision>
    <IconOverlay xmlns="http://schemas.microsoft.com/sharepoint/v4" xsi:nil="true"/>
    <In_iShare xmlns="ddc99d1b-0883-4f2c-a8e6-6d8ebaa0e5d6">false</In_iShare>
    <Classification xmlns="ddc99d1b-0883-4f2c-a8e6-6d8ebaa0e5d6">ESA UNCLASSIFIED - For ESA Official Use Only</Classification>
    <Issue_x0020_Date xmlns="ddc99d1b-0883-4f2c-a8e6-6d8ebaa0e5d6">2020-08-04T22:00:00+00:00</Issue_x0020_Date>
    <Issue xmlns="ddc99d1b-0883-4f2c-a8e6-6d8ebaa0e5d6">0</Issue>
    <Reference xmlns="ddc99d1b-0883-4f2c-a8e6-6d8ebaa0e5d6" xsi:nil="true"/>
    <Assign_x0020_document_x0020_reference xmlns="ddc99d1b-0883-4f2c-a8e6-6d8ebaa0e5d6">false</Assign_x0020_document_x0020_reference>
    <Classification_x0020_Caveat xmlns="ddc99d1b-0883-4f2c-a8e6-6d8ebaa0e5d6" xsi:nil="true"/>
    <AutoSync xmlns="ddc99d1b-0883-4f2c-a8e6-6d8ebaa0e5d6">false</AutoSync>
    <Status xmlns="http://schemas.microsoft.com/sharepoint/v3/fields">N/A</Status>
    <_dlc_DocId xmlns="ddc99d1b-0883-4f2c-a8e6-6d8ebaa0e5d6">PKKMWAM5UKCP-1108600927-1287</_dlc_DocId>
    <_dlc_DocIdUrl xmlns="ddc99d1b-0883-4f2c-a8e6-6d8ebaa0e5d6">
      <Url>https://esateamsite.sso.esa.int/support/EOT2018/_layouts/15/DocIdRedir.aspx?ID=PKKMWAM5UKCP-1108600927-1287</Url>
      <Description>PKKMWAM5UKCP-1108600927-1287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783E3FC-67DA-4725-BDDF-DC15FF7560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99d1b-0883-4f2c-a8e6-6d8ebaa0e5d6"/>
    <ds:schemaRef ds:uri="http://schemas.microsoft.com/sharepoint/v3/field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22279E-2C4C-4C93-8498-455A58D1433E}">
  <ds:schemaRefs>
    <ds:schemaRef ds:uri="http://purl.org/dc/elements/1.1/"/>
    <ds:schemaRef ds:uri="http://schemas.microsoft.com/office/2006/metadata/properties"/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ddc99d1b-0883-4f2c-a8e6-6d8ebaa0e5d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48D79E0-F545-4A75-B39D-7B8AF1D9BA8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D573401-998D-45E4-9CC0-0B59B0B357BD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ESA_Presentation_DARK</Template>
  <TotalTime>3578</TotalTime>
  <Words>1014</Words>
  <Application>Microsoft Office PowerPoint</Application>
  <PresentationFormat>Custom</PresentationFormat>
  <Paragraphs>180</Paragraphs>
  <Slides>16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ESA_Presentation_DARK</vt:lpstr>
      <vt:lpstr>ESA_Presentation_DARK_BG</vt:lpstr>
      <vt:lpstr>ESA_Presentation_CLEAR</vt:lpstr>
      <vt:lpstr>ESA_Presentation_CLEAR_BG</vt:lpstr>
      <vt:lpstr>PowerPoint Presentation</vt:lpstr>
      <vt:lpstr>Discovery </vt:lpstr>
      <vt:lpstr>Orbit properties</vt:lpstr>
      <vt:lpstr>Orbit properties</vt:lpstr>
      <vt:lpstr>Diameter and rotation period</vt:lpstr>
      <vt:lpstr>Yarkovsky effect</vt:lpstr>
      <vt:lpstr>Yarkovsky effect on Kamo`oalewa </vt:lpstr>
      <vt:lpstr>Thermal inertia of Kamo`oalewa</vt:lpstr>
      <vt:lpstr>Thermal inertia of Kamo`oalewa</vt:lpstr>
      <vt:lpstr>Possible regolith on the surface</vt:lpstr>
      <vt:lpstr>Spectrum</vt:lpstr>
      <vt:lpstr>Origin: the Moon hypothesis</vt:lpstr>
      <vt:lpstr>Origin: the main belt hypothesis</vt:lpstr>
      <vt:lpstr>Summary of findings and open questions</vt:lpstr>
      <vt:lpstr>Tianwen-2 mission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Marco Fenucci</dc:creator>
  <cp:keywords/>
  <dc:description/>
  <cp:lastModifiedBy>Marco Fenucci</cp:lastModifiedBy>
  <cp:revision>41</cp:revision>
  <cp:lastPrinted>2008-08-26T16:26:23Z</cp:lastPrinted>
  <dcterms:created xsi:type="dcterms:W3CDTF">2025-11-13T14:38:30Z</dcterms:created>
  <dcterms:modified xsi:type="dcterms:W3CDTF">2025-12-19T10:19:03Z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TITLE OF PRESENTATION</vt:lpwstr>
  </property>
  <property fmtid="{D5CDD505-2E9C-101B-9397-08002B2CF9AE}" pid="3" name="PSubtitle">
    <vt:lpwstr>TITLE OF PRESENTATION</vt:lpwstr>
  </property>
  <property fmtid="{D5CDD505-2E9C-101B-9397-08002B2CF9AE}" pid="4" name="PAuthor">
    <vt:lpwstr>user</vt:lpwstr>
  </property>
  <property fmtid="{D5CDD505-2E9C-101B-9397-08002B2CF9AE}" pid="5" name="PPlace">
    <vt:lpwstr/>
  </property>
  <property fmtid="{D5CDD505-2E9C-101B-9397-08002B2CF9AE}" pid="6" name="PDate">
    <vt:lpwstr>DD/MM/YYYY</vt:lpwstr>
  </property>
  <property fmtid="{D5CDD505-2E9C-101B-9397-08002B2CF9AE}" pid="7" name="PProgramme">
    <vt:lpwstr/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false</vt:bool>
  </property>
  <property fmtid="{D5CDD505-2E9C-101B-9397-08002B2CF9AE}" pid="12" name="ESAVersion">
    <vt:lpwstr>5GV2.0</vt:lpwstr>
  </property>
  <property fmtid="{D5CDD505-2E9C-101B-9397-08002B2CF9AE}" pid="13" name="ShowESADialog1">
    <vt:bool>true</vt:bool>
  </property>
  <property fmtid="{D5CDD505-2E9C-101B-9397-08002B2CF9AE}" pid="14" name="ContentTypeId">
    <vt:lpwstr>0x010100B93108F87DD4F24BAE6D0E809C37974D000FC206F40FA8F44792B0B25BFFF4A9D0</vt:lpwstr>
  </property>
  <property fmtid="{D5CDD505-2E9C-101B-9397-08002B2CF9AE}" pid="15" name="Document Type">
    <vt:lpwstr>HO - Handout / Presentation</vt:lpwstr>
  </property>
  <property fmtid="{D5CDD505-2E9C-101B-9397-08002B2CF9AE}" pid="16" name="Reference">
    <vt:lpwstr/>
  </property>
  <property fmtid="{D5CDD505-2E9C-101B-9397-08002B2CF9AE}" pid="17" name="Classification">
    <vt:lpwstr>ESA UNCLASSIFIED - For ESA Official Use Only</vt:lpwstr>
  </property>
  <property fmtid="{D5CDD505-2E9C-101B-9397-08002B2CF9AE}" pid="18" name="Classification Caveat">
    <vt:lpwstr/>
  </property>
  <property fmtid="{D5CDD505-2E9C-101B-9397-08002B2CF9AE}" pid="19" name="Status">
    <vt:lpwstr>N/A</vt:lpwstr>
  </property>
  <property fmtid="{D5CDD505-2E9C-101B-9397-08002B2CF9AE}" pid="20" name="bmsSiteName">
    <vt:lpwstr/>
  </property>
  <property fmtid="{D5CDD505-2E9C-101B-9397-08002B2CF9AE}" pid="21" name="Originating Organisation">
    <vt:lpwstr/>
  </property>
  <property fmtid="{D5CDD505-2E9C-101B-9397-08002B2CF9AE}" pid="22" name="Distribution">
    <vt:lpwstr/>
  </property>
  <property fmtid="{D5CDD505-2E9C-101B-9397-08002B2CF9AE}" pid="23" name="bmsSitename2">
    <vt:lpwstr/>
  </property>
  <property fmtid="{D5CDD505-2E9C-101B-9397-08002B2CF9AE}" pid="24" name="bmsAddress">
    <vt:lpwstr/>
  </property>
  <property fmtid="{D5CDD505-2E9C-101B-9397-08002B2CF9AE}" pid="25" name="bmsPlace">
    <vt:lpwstr/>
  </property>
  <property fmtid="{D5CDD505-2E9C-101B-9397-08002B2CF9AE}" pid="26" name="bmsPhoneFax">
    <vt:lpwstr/>
  </property>
  <property fmtid="{D5CDD505-2E9C-101B-9397-08002B2CF9AE}" pid="27" name="Issue">
    <vt:i4>0</vt:i4>
  </property>
  <property fmtid="{D5CDD505-2E9C-101B-9397-08002B2CF9AE}" pid="28" name="Revision">
    <vt:i4>0</vt:i4>
  </property>
  <property fmtid="{D5CDD505-2E9C-101B-9397-08002B2CF9AE}" pid="29" name="Issue Date">
    <vt:filetime>2025-11-12T23:00:00Z</vt:filetime>
  </property>
  <property fmtid="{D5CDD505-2E9C-101B-9397-08002B2CF9AE}" pid="30" name="Organisational_x0020_entity">
    <vt:lpwstr/>
  </property>
  <property fmtid="{D5CDD505-2E9C-101B-9397-08002B2CF9AE}" pid="31" name="_dlc_DocIdItemGuid">
    <vt:lpwstr>8efe0189-68e5-46b3-80c8-078d88a4045d</vt:lpwstr>
  </property>
  <property fmtid="{D5CDD505-2E9C-101B-9397-08002B2CF9AE}" pid="32" name="Organisational entity">
    <vt:lpwstr/>
  </property>
  <property fmtid="{D5CDD505-2E9C-101B-9397-08002B2CF9AE}" pid="33" name="IconOverlay">
    <vt:lpwstr/>
  </property>
  <property fmtid="{D5CDD505-2E9C-101B-9397-08002B2CF9AE}" pid="34" name="Document ID Value">
    <vt:lpwstr>PKKMWAM5UKCP-1108600927-1287</vt:lpwstr>
  </property>
  <property fmtid="{D5CDD505-2E9C-101B-9397-08002B2CF9AE}" pid="35" name="MSIP_Label_3976fa30-1907-4356-8241-62ea5e1c0256_Enabled">
    <vt:lpwstr>true</vt:lpwstr>
  </property>
  <property fmtid="{D5CDD505-2E9C-101B-9397-08002B2CF9AE}" pid="36" name="MSIP_Label_3976fa30-1907-4356-8241-62ea5e1c0256_SetDate">
    <vt:lpwstr>2020-09-30T12:03:24Z</vt:lpwstr>
  </property>
  <property fmtid="{D5CDD505-2E9C-101B-9397-08002B2CF9AE}" pid="37" name="MSIP_Label_3976fa30-1907-4356-8241-62ea5e1c0256_Method">
    <vt:lpwstr>Standard</vt:lpwstr>
  </property>
  <property fmtid="{D5CDD505-2E9C-101B-9397-08002B2CF9AE}" pid="38" name="MSIP_Label_3976fa30-1907-4356-8241-62ea5e1c0256_Name">
    <vt:lpwstr>ESA UNCLASSIFIED – For ESA Official Use Only</vt:lpwstr>
  </property>
  <property fmtid="{D5CDD505-2E9C-101B-9397-08002B2CF9AE}" pid="39" name="MSIP_Label_3976fa30-1907-4356-8241-62ea5e1c0256_SiteId">
    <vt:lpwstr>9a5cacd0-2bef-4dd7-ac5c-7ebe1f54f495</vt:lpwstr>
  </property>
  <property fmtid="{D5CDD505-2E9C-101B-9397-08002B2CF9AE}" pid="40" name="MSIP_Label_3976fa30-1907-4356-8241-62ea5e1c0256_ActionId">
    <vt:lpwstr>12cffb5a-e4fd-4993-a937-3b8906224a24</vt:lpwstr>
  </property>
  <property fmtid="{D5CDD505-2E9C-101B-9397-08002B2CF9AE}" pid="41" name="MSIP_Label_3976fa30-1907-4356-8241-62ea5e1c0256_ContentBits">
    <vt:lpwstr>0</vt:lpwstr>
  </property>
</Properties>
</file>